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7"/>
  </p:notesMasterIdLst>
  <p:sldIdLst>
    <p:sldId id="487" r:id="rId2"/>
    <p:sldId id="488" r:id="rId3"/>
    <p:sldId id="489" r:id="rId4"/>
    <p:sldId id="451" r:id="rId5"/>
    <p:sldId id="443" r:id="rId6"/>
    <p:sldId id="433" r:id="rId7"/>
    <p:sldId id="434" r:id="rId8"/>
    <p:sldId id="444" r:id="rId9"/>
    <p:sldId id="435" r:id="rId10"/>
    <p:sldId id="466" r:id="rId11"/>
    <p:sldId id="353" r:id="rId12"/>
    <p:sldId id="446" r:id="rId13"/>
    <p:sldId id="406" r:id="rId14"/>
    <p:sldId id="447" r:id="rId15"/>
    <p:sldId id="448" r:id="rId16"/>
    <p:sldId id="449" r:id="rId17"/>
    <p:sldId id="467" r:id="rId18"/>
    <p:sldId id="450" r:id="rId19"/>
    <p:sldId id="463" r:id="rId20"/>
    <p:sldId id="464" r:id="rId21"/>
    <p:sldId id="480" r:id="rId22"/>
    <p:sldId id="485" r:id="rId23"/>
    <p:sldId id="403" r:id="rId24"/>
    <p:sldId id="481" r:id="rId25"/>
    <p:sldId id="404" r:id="rId26"/>
    <p:sldId id="486" r:id="rId27"/>
    <p:sldId id="469" r:id="rId28"/>
    <p:sldId id="470" r:id="rId29"/>
    <p:sldId id="430" r:id="rId30"/>
    <p:sldId id="405" r:id="rId31"/>
    <p:sldId id="414" r:id="rId32"/>
    <p:sldId id="411" r:id="rId33"/>
    <p:sldId id="436" r:id="rId34"/>
    <p:sldId id="413" r:id="rId35"/>
    <p:sldId id="410" r:id="rId36"/>
    <p:sldId id="484" r:id="rId37"/>
    <p:sldId id="397" r:id="rId38"/>
    <p:sldId id="398" r:id="rId39"/>
    <p:sldId id="354" r:id="rId40"/>
    <p:sldId id="472" r:id="rId41"/>
    <p:sldId id="473" r:id="rId42"/>
    <p:sldId id="476" r:id="rId43"/>
    <p:sldId id="482" r:id="rId44"/>
    <p:sldId id="483" r:id="rId45"/>
    <p:sldId id="382" r:id="rId46"/>
  </p:sldIdLst>
  <p:sldSz cx="9144000" cy="6858000" type="screen4x3"/>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9144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9144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9144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9144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5E30C"/>
    <a:srgbClr val="064BC1"/>
    <a:srgbClr val="063B97"/>
    <a:srgbClr val="052C71"/>
    <a:srgbClr val="D0B8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63" autoAdjust="0"/>
    <p:restoredTop sz="84311" autoAdjust="0"/>
  </p:normalViewPr>
  <p:slideViewPr>
    <p:cSldViewPr>
      <p:cViewPr varScale="1">
        <p:scale>
          <a:sx n="102" d="100"/>
          <a:sy n="102" d="100"/>
        </p:scale>
        <p:origin x="-1480" y="-112"/>
      </p:cViewPr>
      <p:guideLst>
        <p:guide orient="horz" pos="2160"/>
        <p:guide pos="2880"/>
      </p:guideLst>
    </p:cSldViewPr>
  </p:slideViewPr>
  <p:notesTextViewPr>
    <p:cViewPr>
      <p:scale>
        <a:sx n="1" d="1"/>
        <a:sy n="1" d="1"/>
      </p:scale>
      <p:origin x="0" y="0"/>
    </p:cViewPr>
  </p:notesTextViewPr>
  <p:sorterViewPr>
    <p:cViewPr>
      <p:scale>
        <a:sx n="167" d="100"/>
        <a:sy n="167"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5.xml"/><Relationship Id="rId47" Type="http://schemas.openxmlformats.org/officeDocument/2006/relationships/notesMaster" Target="notesMasters/notesMaster1.xml"/><Relationship Id="rId48" Type="http://schemas.openxmlformats.org/officeDocument/2006/relationships/printerSettings" Target="printerSettings/printerSettings1.bin"/><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doughnutChart>
        <c:varyColors val="1"/>
        <c:dLbls>
          <c:showLegendKey val="0"/>
          <c:showVal val="0"/>
          <c:showCatName val="0"/>
          <c:showSerName val="0"/>
          <c:showPercent val="0"/>
          <c:showBubbleSize val="0"/>
          <c:showLeaderLines val="1"/>
        </c:dLbls>
        <c:firstSliceAng val="0"/>
        <c:holeSize val="90"/>
      </c:doughnutChart>
    </c:plotArea>
    <c:plotVisOnly val="1"/>
    <c:dispBlanksAs val="gap"/>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a:effectLst/>
          </c:spPr>
          <c:explosion val="65"/>
          <c:cat>
            <c:numRef>
              <c:f>Sheet1!$A$2:$A$5</c:f>
              <c:numCache>
                <c:formatCode>General</c:formatCode>
                <c:ptCount val="4"/>
              </c:numCache>
            </c:numRef>
          </c:cat>
          <c:val>
            <c:numRef>
              <c:f>Sheet1!$B$2:$B$5</c:f>
              <c:numCache>
                <c:formatCode>General</c:formatCode>
                <c:ptCount val="4"/>
                <c:pt idx="0">
                  <c:v>1.0</c:v>
                </c:pt>
                <c:pt idx="1">
                  <c:v>1.0</c:v>
                </c:pt>
                <c:pt idx="2">
                  <c:v>1.0</c:v>
                </c:pt>
              </c:numCache>
            </c:numRef>
          </c:val>
        </c:ser>
        <c:dLbls>
          <c:showLegendKey val="0"/>
          <c:showVal val="0"/>
          <c:showCatName val="0"/>
          <c:showSerName val="0"/>
          <c:showPercent val="0"/>
          <c:showBubbleSize val="0"/>
          <c:showLeaderLines val="1"/>
        </c:dLbls>
        <c:firstSliceAng val="0"/>
        <c:holeSize val="90"/>
      </c:doughnutChart>
    </c:plotArea>
    <c:plotVisOnly val="1"/>
    <c:dispBlanksAs val="gap"/>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a:effectLst/>
          </c:spPr>
          <c:explosion val="65"/>
          <c:cat>
            <c:numRef>
              <c:f>Sheet1!$A$2:$A$5</c:f>
              <c:numCache>
                <c:formatCode>General</c:formatCode>
                <c:ptCount val="4"/>
              </c:numCache>
            </c:numRef>
          </c:cat>
          <c:val>
            <c:numRef>
              <c:f>Sheet1!$B$2:$B$5</c:f>
              <c:numCache>
                <c:formatCode>General</c:formatCode>
                <c:ptCount val="4"/>
                <c:pt idx="0">
                  <c:v>1.0</c:v>
                </c:pt>
                <c:pt idx="1">
                  <c:v>1.0</c:v>
                </c:pt>
                <c:pt idx="2">
                  <c:v>1.0</c:v>
                </c:pt>
              </c:numCache>
            </c:numRef>
          </c:val>
        </c:ser>
        <c:dLbls>
          <c:showLegendKey val="0"/>
          <c:showVal val="0"/>
          <c:showCatName val="0"/>
          <c:showSerName val="0"/>
          <c:showPercent val="0"/>
          <c:showBubbleSize val="0"/>
          <c:showLeaderLines val="1"/>
        </c:dLbls>
        <c:firstSliceAng val="0"/>
        <c:holeSize val="90"/>
      </c:doughnutChart>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a:effectLst/>
          </c:spPr>
          <c:explosion val="65"/>
          <c:cat>
            <c:numRef>
              <c:f>Sheet1!$A$2:$A$5</c:f>
              <c:numCache>
                <c:formatCode>General</c:formatCode>
                <c:ptCount val="4"/>
              </c:numCache>
            </c:numRef>
          </c:cat>
          <c:val>
            <c:numRef>
              <c:f>Sheet1!$B$2:$B$5</c:f>
              <c:numCache>
                <c:formatCode>General</c:formatCode>
                <c:ptCount val="4"/>
                <c:pt idx="0">
                  <c:v>1.0</c:v>
                </c:pt>
                <c:pt idx="1">
                  <c:v>1.0</c:v>
                </c:pt>
                <c:pt idx="2">
                  <c:v>1.0</c:v>
                </c:pt>
              </c:numCache>
            </c:numRef>
          </c:val>
        </c:ser>
        <c:dLbls>
          <c:showLegendKey val="0"/>
          <c:showVal val="0"/>
          <c:showCatName val="0"/>
          <c:showSerName val="0"/>
          <c:showPercent val="0"/>
          <c:showBubbleSize val="0"/>
          <c:showLeaderLines val="1"/>
        </c:dLbls>
        <c:firstSliceAng val="0"/>
        <c:holeSize val="90"/>
      </c:doughnutChart>
    </c:plotArea>
    <c:plotVisOnly val="1"/>
    <c:dispBlanksAs val="gap"/>
    <c:showDLblsOverMax val="0"/>
  </c:chart>
  <c:txPr>
    <a:bodyPr/>
    <a:lstStyle/>
    <a:p>
      <a:pPr>
        <a:defRPr sz="1800"/>
      </a:pPr>
      <a:endParaRPr lang="en-US"/>
    </a:p>
  </c:txPr>
  <c:externalData r:id="rId2">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938"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7410"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46002306"/>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Gill Sans" charset="0"/>
        <a:ea typeface="+mn-ea"/>
        <a:cs typeface="+mn-cs"/>
      </a:defRPr>
    </a:lvl1pPr>
    <a:lvl2pPr marL="457200" algn="l" rtl="0" eaLnBrk="0" fontAlgn="base" hangingPunct="0">
      <a:spcBef>
        <a:spcPct val="0"/>
      </a:spcBef>
      <a:spcAft>
        <a:spcPct val="0"/>
      </a:spcAft>
      <a:defRPr sz="1200" kern="1200">
        <a:solidFill>
          <a:schemeClr val="tx1"/>
        </a:solidFill>
        <a:latin typeface="Gill Sans" charset="0"/>
        <a:ea typeface="+mn-ea"/>
        <a:cs typeface="+mn-cs"/>
      </a:defRPr>
    </a:lvl2pPr>
    <a:lvl3pPr marL="914400" algn="l" rtl="0" eaLnBrk="0" fontAlgn="base" hangingPunct="0">
      <a:spcBef>
        <a:spcPct val="0"/>
      </a:spcBef>
      <a:spcAft>
        <a:spcPct val="0"/>
      </a:spcAft>
      <a:defRPr sz="1200" kern="1200">
        <a:solidFill>
          <a:schemeClr val="tx1"/>
        </a:solidFill>
        <a:latin typeface="Gill Sans" charset="0"/>
        <a:ea typeface="+mn-ea"/>
        <a:cs typeface="+mn-cs"/>
      </a:defRPr>
    </a:lvl3pPr>
    <a:lvl4pPr marL="1371600" algn="l" rtl="0" eaLnBrk="0" fontAlgn="base" hangingPunct="0">
      <a:spcBef>
        <a:spcPct val="0"/>
      </a:spcBef>
      <a:spcAft>
        <a:spcPct val="0"/>
      </a:spcAft>
      <a:defRPr sz="1200" kern="1200">
        <a:solidFill>
          <a:schemeClr val="tx1"/>
        </a:solidFill>
        <a:latin typeface="Gill Sans" charset="0"/>
        <a:ea typeface="+mn-ea"/>
        <a:cs typeface="+mn-cs"/>
      </a:defRPr>
    </a:lvl4pPr>
    <a:lvl5pPr marL="1828800" algn="l" rtl="0" eaLnBrk="0" fontAlgn="base" hangingPunct="0">
      <a:spcBef>
        <a:spcPct val="0"/>
      </a:spcBef>
      <a:spcAft>
        <a:spcPct val="0"/>
      </a:spcAft>
      <a:defRPr sz="1200" kern="1200">
        <a:solidFill>
          <a:schemeClr val="tx1"/>
        </a:solidFill>
        <a:latin typeface="Gill Sans"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t>Riak is a distributed key/value database designed to deliver maximum data </a:t>
            </a:r>
            <a:r>
              <a:rPr lang="en-US" dirty="0" smtClean="0"/>
              <a:t>high availability</a:t>
            </a:r>
            <a:r>
              <a:rPr lang="en-US" dirty="0" smtClean="0"/>
              <a:t>, fault tolerance,</a:t>
            </a:r>
            <a:r>
              <a:rPr lang="en-US" baseline="0" dirty="0" smtClean="0"/>
              <a:t> </a:t>
            </a:r>
            <a:r>
              <a:rPr lang="en-US" baseline="0" dirty="0" smtClean="0"/>
              <a:t>massive scalability</a:t>
            </a:r>
            <a:r>
              <a:rPr lang="en-US" baseline="0" dirty="0" smtClean="0"/>
              <a:t>, and operational simplicity</a:t>
            </a:r>
            <a:r>
              <a:rPr lang="en-US" dirty="0" smtClean="0"/>
              <a:t>.</a:t>
            </a:r>
          </a:p>
        </p:txBody>
      </p:sp>
    </p:spTree>
    <p:extLst>
      <p:ext uri="{BB962C8B-B14F-4D97-AF65-F5344CB8AC3E}">
        <p14:creationId xmlns:p14="http://schemas.microsoft.com/office/powerpoint/2010/main" val="4256995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lvl="0" algn="l" defTabSz="914400" eaLnBrk="1" fontAlgn="auto" latinLnBrk="0" hangingPunct="1">
              <a:lnSpc>
                <a:spcPct val="100000"/>
              </a:lnSpc>
              <a:spcBef>
                <a:spcPts val="600"/>
              </a:spcBef>
              <a:spcAft>
                <a:spcPts val="600"/>
              </a:spcAft>
              <a:buClrTx/>
              <a:buSzTx/>
              <a:tabLst/>
              <a:defRPr/>
            </a:pPr>
            <a:r>
              <a:rPr lang="en-US" sz="1200" kern="0" dirty="0" smtClean="0">
                <a:solidFill>
                  <a:sysClr val="windowText" lastClr="000000"/>
                </a:solidFill>
                <a:latin typeface="Lucida Grande"/>
                <a:cs typeface="Lucida Grande"/>
              </a:rPr>
              <a:t>By default data written to Riak will be replicated to three (3) nodes in the cluster ensuring data remains available if one or more nodes fail.</a:t>
            </a:r>
          </a:p>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lvl="0" algn="l" defTabSz="914400" eaLnBrk="1" fontAlgn="auto" latinLnBrk="0" hangingPunct="1">
              <a:lnSpc>
                <a:spcPct val="100000"/>
              </a:lnSpc>
              <a:spcBef>
                <a:spcPts val="600"/>
              </a:spcBef>
              <a:spcAft>
                <a:spcPts val="600"/>
              </a:spcAft>
              <a:buClrTx/>
              <a:buSzTx/>
              <a:tabLst/>
              <a:defRPr/>
            </a:pPr>
            <a:r>
              <a:rPr lang="en-US" sz="1200" kern="0" dirty="0" smtClean="0">
                <a:solidFill>
                  <a:sysClr val="windowText" lastClr="000000"/>
                </a:solidFill>
                <a:latin typeface="Lucida Grande"/>
                <a:cs typeface="Lucida Grande"/>
              </a:rPr>
              <a:t>Riak uses a “gossip protocol” to communicate the ring state and bucket properties around the cluster. Nodes periodically send their current view of the ring state to a randomly selected peer.</a:t>
            </a:r>
          </a:p>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914400">
              <a:spcBef>
                <a:spcPts val="600"/>
              </a:spcBef>
              <a:spcAft>
                <a:spcPts val="600"/>
              </a:spcAft>
              <a:defRPr/>
            </a:pPr>
            <a:r>
              <a:rPr lang="en-US" sz="1200" kern="0" dirty="0" smtClean="0">
                <a:solidFill>
                  <a:sysClr val="windowText" lastClr="000000"/>
                </a:solidFill>
                <a:latin typeface="Lucida Grande"/>
                <a:cs typeface="Lucida Grande"/>
              </a:rPr>
              <a:t>Hinted handoff allows Riak nodes to temporarily take over storage operations for a failed node and update that node with changes when it comes back online.</a:t>
            </a:r>
            <a:endParaRPr lang="en-US" sz="1200" kern="0" dirty="0">
              <a:solidFill>
                <a:sysClr val="windowText" lastClr="000000"/>
              </a:solidFill>
              <a:latin typeface="Lucida Grande"/>
              <a:cs typeface="Lucida Grande"/>
            </a:endParaRPr>
          </a:p>
        </p:txBody>
      </p:sp>
    </p:spTree>
    <p:extLst>
      <p:ext uri="{BB962C8B-B14F-4D97-AF65-F5344CB8AC3E}">
        <p14:creationId xmlns:p14="http://schemas.microsoft.com/office/powerpoint/2010/main" val="2111447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914400">
              <a:spcBef>
                <a:spcPts val="600"/>
              </a:spcBef>
              <a:spcAft>
                <a:spcPts val="600"/>
              </a:spcAft>
              <a:defRPr/>
            </a:pPr>
            <a:r>
              <a:rPr lang="en-US" sz="1200" kern="0" dirty="0" smtClean="0">
                <a:solidFill>
                  <a:sysClr val="windowText" lastClr="000000"/>
                </a:solidFill>
                <a:latin typeface="Lucida Grande"/>
                <a:cs typeface="Lucida Grande"/>
              </a:rPr>
              <a:t>Read repair occurs when a successful read occurs but not all replicas agree on the value to return. Replicas found to be missing data or out of sync are repaired using data from the healthy replicas.</a:t>
            </a:r>
          </a:p>
          <a:p>
            <a:pPr lvl="0" algn="l" defTabSz="914400">
              <a:spcBef>
                <a:spcPts val="600"/>
              </a:spcBef>
              <a:spcAft>
                <a:spcPts val="600"/>
              </a:spcAft>
              <a:defRPr/>
            </a:pPr>
            <a:endParaRPr lang="en-US" sz="1200" kern="0" dirty="0">
              <a:solidFill>
                <a:sysClr val="windowText" lastClr="000000"/>
              </a:solidFill>
              <a:latin typeface="Lucida Grande"/>
              <a:cs typeface="Lucida Grande"/>
            </a:endParaRPr>
          </a:p>
        </p:txBody>
      </p:sp>
    </p:spTree>
    <p:extLst>
      <p:ext uri="{BB962C8B-B14F-4D97-AF65-F5344CB8AC3E}">
        <p14:creationId xmlns:p14="http://schemas.microsoft.com/office/powerpoint/2010/main" val="2111447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AAE is a background process that compares </a:t>
            </a:r>
            <a:r>
              <a:rPr lang="en-US" sz="1200" kern="0" dirty="0" err="1" smtClean="0">
                <a:solidFill>
                  <a:sysClr val="windowText" lastClr="000000"/>
                </a:solidFill>
                <a:latin typeface="Lucida Grande"/>
                <a:cs typeface="Lucida Grande"/>
              </a:rPr>
              <a:t>Merkle</a:t>
            </a:r>
            <a:r>
              <a:rPr lang="en-US" sz="1200" kern="0" dirty="0" smtClean="0">
                <a:solidFill>
                  <a:sysClr val="windowText" lastClr="000000"/>
                </a:solidFill>
                <a:latin typeface="Lucida Grande"/>
                <a:cs typeface="Lucida Grande"/>
              </a:rPr>
              <a:t> trees to identify variations between nodes and trigger repair operations when errors are located.</a:t>
            </a:r>
          </a:p>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914400">
              <a:spcBef>
                <a:spcPts val="600"/>
              </a:spcBef>
              <a:spcAft>
                <a:spcPts val="600"/>
              </a:spcAft>
              <a:defRPr/>
            </a:pPr>
            <a:r>
              <a:rPr lang="en-US" sz="1200" kern="0" dirty="0" smtClean="0">
                <a:solidFill>
                  <a:sysClr val="windowText" lastClr="000000"/>
                </a:solidFill>
                <a:latin typeface="Lucida Grande"/>
                <a:cs typeface="Lucida Grande"/>
              </a:rPr>
              <a:t>Dotted Version Vectors are a tool used by Riak to track the logical sequence of updates to a key/value pair (versus the chronological order of events) and manage the process of merging siblings created as one of the side effects of eventual consistency.</a:t>
            </a:r>
          </a:p>
          <a:p>
            <a:pPr lvl="0" algn="l" defTabSz="914400">
              <a:spcBef>
                <a:spcPts val="600"/>
              </a:spcBef>
              <a:spcAft>
                <a:spcPts val="600"/>
              </a:spcAft>
              <a:defRPr/>
            </a:pPr>
            <a:endParaRPr lang="en-US" sz="1200" kern="0" dirty="0" smtClean="0">
              <a:solidFill>
                <a:sysClr val="windowText" lastClr="000000"/>
              </a:solidFill>
              <a:latin typeface="Lucida Grande"/>
              <a:cs typeface="Lucida Grande"/>
            </a:endParaRPr>
          </a:p>
          <a:p>
            <a:pPr marL="0" marR="0" lvl="0" indent="0" algn="l" defTabSz="914400" rtl="0" eaLnBrk="0" fontAlgn="base" latinLnBrk="0" hangingPunct="0">
              <a:lnSpc>
                <a:spcPct val="100000"/>
              </a:lnSpc>
              <a:spcBef>
                <a:spcPts val="600"/>
              </a:spcBef>
              <a:spcAft>
                <a:spcPts val="600"/>
              </a:spcAft>
              <a:buClrTx/>
              <a:buSzTx/>
              <a:buFontTx/>
              <a:buNone/>
              <a:tabLst/>
              <a:defRPr/>
            </a:pPr>
            <a:r>
              <a:rPr lang="en-US" sz="1200" kern="0" dirty="0" smtClean="0">
                <a:solidFill>
                  <a:sysClr val="windowText" lastClr="000000"/>
                </a:solidFill>
                <a:latin typeface="Lucida Grande"/>
                <a:cs typeface="Lucida Grande"/>
              </a:rPr>
              <a:t>It is important to note that you should always read an object prior to updating it unless you are certain that no object is stored there.</a:t>
            </a:r>
            <a:r>
              <a:rPr lang="en-US" sz="1200" kern="0" baseline="0" dirty="0" smtClean="0">
                <a:solidFill>
                  <a:sysClr val="windowText" lastClr="000000"/>
                </a:solidFill>
                <a:latin typeface="Lucida Grande"/>
                <a:cs typeface="Lucida Grande"/>
              </a:rPr>
              <a:t> That said there are also tools that you can use when avoid siblings is useful like the </a:t>
            </a:r>
            <a:r>
              <a:rPr lang="en-US" sz="1200" b="1" kern="0" baseline="0" dirty="0" smtClean="0">
                <a:solidFill>
                  <a:sysClr val="windowText" lastClr="000000"/>
                </a:solidFill>
                <a:latin typeface="Lucida Grande"/>
                <a:cs typeface="Lucida Grande"/>
              </a:rPr>
              <a:t>Clobber</a:t>
            </a:r>
            <a:r>
              <a:rPr lang="en-US" sz="1200" kern="0" baseline="0" dirty="0" smtClean="0">
                <a:solidFill>
                  <a:sysClr val="windowText" lastClr="000000"/>
                </a:solidFill>
                <a:latin typeface="Lucida Grande"/>
                <a:cs typeface="Lucida Grande"/>
              </a:rPr>
              <a:t> and </a:t>
            </a:r>
            <a:r>
              <a:rPr lang="en-US" sz="1200" b="1" kern="0" baseline="0" dirty="0" smtClean="0">
                <a:solidFill>
                  <a:sysClr val="windowText" lastClr="000000"/>
                </a:solidFill>
                <a:latin typeface="Lucida Grande"/>
                <a:cs typeface="Lucida Grande"/>
              </a:rPr>
              <a:t>No-Operation </a:t>
            </a:r>
            <a:r>
              <a:rPr lang="en-US" sz="1200" kern="0" baseline="0" dirty="0" smtClean="0">
                <a:solidFill>
                  <a:sysClr val="windowText" lastClr="000000"/>
                </a:solidFill>
                <a:latin typeface="Lucida Grande"/>
                <a:cs typeface="Lucida Grande"/>
              </a:rPr>
              <a:t>updates in the Java client.</a:t>
            </a:r>
            <a:endParaRPr lang="en-US" sz="1200" kern="0" dirty="0">
              <a:solidFill>
                <a:sysClr val="windowText" lastClr="000000"/>
              </a:solidFill>
              <a:latin typeface="Lucida Grande"/>
              <a:cs typeface="Lucida Grande"/>
            </a:endParaRPr>
          </a:p>
        </p:txBody>
      </p:sp>
    </p:spTree>
    <p:extLst>
      <p:ext uri="{BB962C8B-B14F-4D97-AF65-F5344CB8AC3E}">
        <p14:creationId xmlns:p14="http://schemas.microsoft.com/office/powerpoint/2010/main" val="2111447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Primary Riak Cluster (h1.4xlarge in AWS):</a:t>
            </a:r>
          </a:p>
          <a:p>
            <a:r>
              <a:rPr lang="en-US" dirty="0" smtClean="0"/>
              <a:t>* 20 nodes, burst up to 5,000 reads / sec per node, 750 writes / sec</a:t>
            </a:r>
          </a:p>
          <a:p>
            <a:r>
              <a:rPr lang="en-US" dirty="0" smtClean="0"/>
              <a:t>* Mean get latency &lt; 2ms, 95th percentile &lt; 10ms</a:t>
            </a:r>
          </a:p>
          <a:p>
            <a:r>
              <a:rPr lang="en-US" dirty="0" smtClean="0"/>
              <a:t>* 100% availability for over 8 months &amp; counting</a:t>
            </a:r>
          </a:p>
          <a:p>
            <a:r>
              <a:rPr lang="en-US" dirty="0" smtClean="0"/>
              <a:t>* Well below our theoretical capacity.  System effectively "idles" at its current pace.</a:t>
            </a:r>
            <a:endParaRPr lang="en-US" dirty="0"/>
          </a:p>
        </p:txBody>
      </p:sp>
    </p:spTree>
    <p:extLst>
      <p:ext uri="{BB962C8B-B14F-4D97-AF65-F5344CB8AC3E}">
        <p14:creationId xmlns:p14="http://schemas.microsoft.com/office/powerpoint/2010/main" val="1812134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Riak stores data as a combination of </a:t>
            </a:r>
            <a:r>
              <a:rPr lang="en-US" sz="1200" b="1" kern="0" dirty="0" smtClean="0">
                <a:solidFill>
                  <a:sysClr val="windowText" lastClr="000000"/>
                </a:solidFill>
                <a:latin typeface="Lucida Grande"/>
                <a:cs typeface="Lucida Grande"/>
              </a:rPr>
              <a:t>keys</a:t>
            </a:r>
            <a:r>
              <a:rPr lang="en-US" sz="1200" kern="0" dirty="0" smtClean="0">
                <a:solidFill>
                  <a:sysClr val="windowText" lastClr="000000"/>
                </a:solidFill>
                <a:latin typeface="Lucida Grande"/>
                <a:cs typeface="Lucida Grande"/>
              </a:rPr>
              <a:t> and </a:t>
            </a:r>
            <a:r>
              <a:rPr lang="en-US" sz="1200" b="1" kern="0" dirty="0" smtClean="0">
                <a:solidFill>
                  <a:sysClr val="windowText" lastClr="000000"/>
                </a:solidFill>
                <a:latin typeface="Lucida Grande"/>
                <a:cs typeface="Lucida Grande"/>
              </a:rPr>
              <a:t>values</a:t>
            </a:r>
            <a:r>
              <a:rPr lang="en-US" sz="1200" kern="0" dirty="0" smtClean="0">
                <a:solidFill>
                  <a:sysClr val="windowText" lastClr="000000"/>
                </a:solidFill>
                <a:latin typeface="Lucida Grande"/>
                <a:cs typeface="Lucida Grande"/>
              </a:rPr>
              <a:t> in </a:t>
            </a:r>
            <a:r>
              <a:rPr lang="en-US" sz="1200" b="1" kern="0" dirty="0" smtClean="0">
                <a:solidFill>
                  <a:sysClr val="windowText" lastClr="000000"/>
                </a:solidFill>
                <a:latin typeface="Lucida Grande"/>
                <a:cs typeface="Lucida Grande"/>
              </a:rPr>
              <a:t>buckets</a:t>
            </a:r>
            <a:r>
              <a:rPr lang="en-US" sz="1200" kern="0" dirty="0" smtClean="0">
                <a:solidFill>
                  <a:sysClr val="windowText" lastClr="000000"/>
                </a:solidFill>
                <a:latin typeface="Lucida Grande"/>
                <a:cs typeface="Lucida Grande"/>
              </a:rPr>
              <a:t>:</a:t>
            </a:r>
          </a:p>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a:p>
            <a:pPr marL="342900" lvl="0" indent="-342900" algn="l" defTabSz="914400">
              <a:spcBef>
                <a:spcPts val="600"/>
              </a:spcBef>
              <a:spcAft>
                <a:spcPts val="600"/>
              </a:spcAft>
              <a:buFont typeface="Arial"/>
              <a:buChar char="•"/>
              <a:defRPr/>
            </a:pPr>
            <a:r>
              <a:rPr lang="en-US" sz="1200" b="1" kern="0" dirty="0" smtClean="0">
                <a:solidFill>
                  <a:sysClr val="windowText" lastClr="000000"/>
                </a:solidFill>
                <a:latin typeface="Lucida Grande"/>
                <a:cs typeface="Lucida Grande"/>
              </a:rPr>
              <a:t>Keys</a:t>
            </a:r>
            <a:r>
              <a:rPr lang="en-US" sz="1200" kern="0" dirty="0" smtClean="0">
                <a:solidFill>
                  <a:sysClr val="windowText" lastClr="000000"/>
                </a:solidFill>
                <a:latin typeface="Lucida Grande"/>
                <a:cs typeface="Lucida Grande"/>
              </a:rPr>
              <a:t> – simply binary values used to identify Objects.*</a:t>
            </a:r>
          </a:p>
          <a:p>
            <a:pPr marL="342900" lvl="0" indent="-342900" algn="l" defTabSz="914400">
              <a:spcBef>
                <a:spcPts val="600"/>
              </a:spcBef>
              <a:spcAft>
                <a:spcPts val="600"/>
              </a:spcAft>
              <a:buFont typeface="Arial"/>
              <a:buChar char="•"/>
              <a:defRPr/>
            </a:pPr>
            <a:r>
              <a:rPr lang="en-US" sz="1200" b="1" kern="0" dirty="0" smtClean="0">
                <a:solidFill>
                  <a:sysClr val="windowText" lastClr="000000"/>
                </a:solidFill>
                <a:latin typeface="Lucida Grande"/>
                <a:cs typeface="Lucida Grande"/>
              </a:rPr>
              <a:t>Values</a:t>
            </a:r>
            <a:r>
              <a:rPr lang="en-US" sz="1200" kern="0" dirty="0" smtClean="0">
                <a:solidFill>
                  <a:sysClr val="windowText" lastClr="000000"/>
                </a:solidFill>
                <a:latin typeface="Lucida Grande"/>
                <a:cs typeface="Lucida Grande"/>
              </a:rPr>
              <a:t> – can be numbers, strings, objects, binaries, etc.</a:t>
            </a:r>
          </a:p>
          <a:p>
            <a:pPr marL="342900" lvl="0" indent="-342900" algn="l" defTabSz="914400">
              <a:spcBef>
                <a:spcPts val="600"/>
              </a:spcBef>
              <a:spcAft>
                <a:spcPts val="600"/>
              </a:spcAft>
              <a:buFont typeface="Arial"/>
              <a:buChar char="•"/>
              <a:defRPr/>
            </a:pPr>
            <a:r>
              <a:rPr lang="en-US" sz="1200" b="1" kern="0" dirty="0" smtClean="0">
                <a:solidFill>
                  <a:sysClr val="windowText" lastClr="000000"/>
                </a:solidFill>
                <a:latin typeface="Lucida Grande"/>
                <a:cs typeface="Lucida Grande"/>
              </a:rPr>
              <a:t>Buckets</a:t>
            </a:r>
            <a:r>
              <a:rPr lang="en-US" sz="1200" kern="0" dirty="0" smtClean="0">
                <a:solidFill>
                  <a:sysClr val="windowText" lastClr="000000"/>
                </a:solidFill>
                <a:latin typeface="Lucida Grande"/>
                <a:cs typeface="Lucida Grande"/>
              </a:rPr>
              <a:t> – used to define a virtual </a:t>
            </a:r>
            <a:r>
              <a:rPr lang="en-US" sz="1200" kern="0" dirty="0" err="1" smtClean="0">
                <a:solidFill>
                  <a:sysClr val="windowText" lastClr="000000"/>
                </a:solidFill>
                <a:latin typeface="Lucida Grande"/>
                <a:cs typeface="Lucida Grande"/>
              </a:rPr>
              <a:t>keyspace</a:t>
            </a:r>
            <a:r>
              <a:rPr lang="en-US" sz="1200" kern="0" dirty="0" smtClean="0">
                <a:solidFill>
                  <a:sysClr val="windowText" lastClr="000000"/>
                </a:solidFill>
                <a:latin typeface="Lucida Grande"/>
                <a:cs typeface="Lucida Grande"/>
              </a:rPr>
              <a:t> for storing Riak objects.</a:t>
            </a:r>
          </a:p>
          <a:p>
            <a:pPr marL="0" lvl="0" indent="0" algn="l" defTabSz="914400">
              <a:spcBef>
                <a:spcPts val="600"/>
              </a:spcBef>
              <a:spcAft>
                <a:spcPts val="600"/>
              </a:spcAft>
              <a:buFont typeface="Arial"/>
              <a:buNone/>
              <a:defRPr/>
            </a:pPr>
            <a:endParaRPr lang="en-US" sz="1200" kern="0" dirty="0" smtClean="0">
              <a:solidFill>
                <a:sysClr val="windowText" lastClr="000000"/>
              </a:solidFill>
              <a:latin typeface="Lucida Grande"/>
              <a:cs typeface="Lucida Grande"/>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 Under the cover keys are actually stored as as combination of the bucket name and user assigned key value.</a:t>
            </a:r>
          </a:p>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t>Adding nodes to a cluster uses the </a:t>
            </a:r>
            <a:r>
              <a:rPr lang="en-US" dirty="0" err="1" smtClean="0"/>
              <a:t>riak</a:t>
            </a:r>
            <a:r>
              <a:rPr lang="en-US" dirty="0" smtClean="0"/>
              <a:t>-admin command as shown here. When joining a new node to a</a:t>
            </a:r>
            <a:r>
              <a:rPr lang="en-US" baseline="0" dirty="0" smtClean="0"/>
              <a:t> cluster with the join command the node specified is an existing node in the cluster that will be contacted to handle the cluster communication associated with joining the cluster. Any existing node can perform this task.</a:t>
            </a:r>
          </a:p>
          <a:p>
            <a:pPr marL="0" marR="0" indent="0" algn="l" defTabSz="914400" rtl="0" eaLnBrk="0" fontAlgn="base" latinLnBrk="0" hangingPunct="0">
              <a:lnSpc>
                <a:spcPct val="100000"/>
              </a:lnSpc>
              <a:spcBef>
                <a:spcPct val="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0"/>
              </a:spcBef>
              <a:spcAft>
                <a:spcPct val="0"/>
              </a:spcAft>
              <a:buClrTx/>
              <a:buSzTx/>
              <a:buFontTx/>
              <a:buNone/>
              <a:tabLst/>
              <a:defRPr/>
            </a:pPr>
            <a:r>
              <a:rPr lang="en-US" b="1" baseline="0" dirty="0" smtClean="0"/>
              <a:t>Note</a:t>
            </a:r>
            <a:r>
              <a:rPr lang="en-US" baseline="0" dirty="0" smtClean="0"/>
              <a:t>:</a:t>
            </a:r>
          </a:p>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t>The algorithm that distributes partitions across the cluster during membership changes is non-deterministic. As a result, there is no optimal ring. In the event that a plan results in a slightly uneven distribution of partitions, the plan can be cleared. Clearing a cluster plan with </a:t>
            </a:r>
            <a:r>
              <a:rPr lang="en-US" dirty="0" err="1" smtClean="0"/>
              <a:t>riak</a:t>
            </a:r>
            <a:r>
              <a:rPr lang="en-US" dirty="0" smtClean="0"/>
              <a:t>-admin cluster clear and running </a:t>
            </a:r>
            <a:r>
              <a:rPr lang="en-US" dirty="0" err="1" smtClean="0"/>
              <a:t>riak</a:t>
            </a:r>
            <a:r>
              <a:rPr lang="en-US" dirty="0" smtClean="0"/>
              <a:t>-admin cluster plan again will produce a slightly different ring.</a:t>
            </a:r>
          </a:p>
        </p:txBody>
      </p:sp>
    </p:spTree>
    <p:extLst>
      <p:ext uri="{BB962C8B-B14F-4D97-AF65-F5344CB8AC3E}">
        <p14:creationId xmlns:p14="http://schemas.microsoft.com/office/powerpoint/2010/main" val="42569954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Riak</a:t>
            </a:r>
            <a:r>
              <a:rPr lang="en-US" dirty="0" smtClean="0"/>
              <a:t> is simple to operate</a:t>
            </a:r>
          </a:p>
          <a:p>
            <a:pPr marL="171450" marR="0" indent="-171450" algn="l" defTabSz="914400" rtl="0" eaLnBrk="0" fontAlgn="base" latinLnBrk="0" hangingPunct="0">
              <a:lnSpc>
                <a:spcPct val="100000"/>
              </a:lnSpc>
              <a:spcBef>
                <a:spcPct val="0"/>
              </a:spcBef>
              <a:spcAft>
                <a:spcPct val="0"/>
              </a:spcAft>
              <a:buClrTx/>
              <a:buSzTx/>
              <a:buFontTx/>
              <a:buChar char="•"/>
              <a:tabLst/>
              <a:defRPr/>
            </a:pPr>
            <a:r>
              <a:rPr lang="en-US" dirty="0" smtClean="0"/>
              <a:t>Allows vast</a:t>
            </a:r>
            <a:r>
              <a:rPr lang="en-US" baseline="0" dirty="0" smtClean="0"/>
              <a:t> scalability on cheap hardware</a:t>
            </a:r>
          </a:p>
          <a:p>
            <a:pPr marL="171450" indent="-171450">
              <a:buFontTx/>
              <a:buChar char="•"/>
            </a:pPr>
            <a:r>
              <a:rPr lang="en-US" baseline="0" dirty="0" smtClean="0"/>
              <a:t>Masterless architecture means no special considerations when adding capacity</a:t>
            </a:r>
          </a:p>
          <a:p>
            <a:pPr marL="171450" indent="-171450">
              <a:buFontTx/>
              <a:buChar char="•"/>
            </a:pPr>
            <a:r>
              <a:rPr lang="en-US" baseline="0" dirty="0" smtClean="0"/>
              <a:t>If you get a notification about a downed node at 3am, most of the time you can go back to sleep as an operator</a:t>
            </a:r>
          </a:p>
          <a:p>
            <a:pPr marL="171450" indent="-171450">
              <a:buFontTx/>
              <a:buChar char="•"/>
            </a:pPr>
            <a:r>
              <a:rPr lang="en-US" baseline="0" dirty="0" err="1" smtClean="0"/>
              <a:t>Erlang</a:t>
            </a:r>
            <a:r>
              <a:rPr lang="en-US" baseline="0" dirty="0" smtClean="0"/>
              <a:t> OTP features allow for adding patches and fixes on a running cluster</a:t>
            </a:r>
          </a:p>
        </p:txBody>
      </p:sp>
    </p:spTree>
    <p:extLst>
      <p:ext uri="{BB962C8B-B14F-4D97-AF65-F5344CB8AC3E}">
        <p14:creationId xmlns:p14="http://schemas.microsoft.com/office/powerpoint/2010/main" val="17916765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sz="1200" b="1" dirty="0" smtClean="0">
                <a:solidFill>
                  <a:srgbClr val="595959"/>
                </a:solidFill>
                <a:latin typeface="Century Gothic"/>
                <a:cs typeface="Century Gothic"/>
              </a:rPr>
              <a:t>"Two years ago, we implemented Riak due to its high availability, operational simplicity, and ability to scale," said Wes </a:t>
            </a:r>
            <a:r>
              <a:rPr lang="en-US" sz="1200" b="1" dirty="0" err="1" smtClean="0">
                <a:solidFill>
                  <a:srgbClr val="595959"/>
                </a:solidFill>
                <a:latin typeface="Century Gothic"/>
                <a:cs typeface="Century Gothic"/>
              </a:rPr>
              <a:t>Jossey</a:t>
            </a:r>
            <a:r>
              <a:rPr lang="en-US" sz="1200" b="1" dirty="0" smtClean="0">
                <a:solidFill>
                  <a:srgbClr val="595959"/>
                </a:solidFill>
                <a:latin typeface="Century Gothic"/>
                <a:cs typeface="Century Gothic"/>
              </a:rPr>
              <a:t>, Head of Operations at </a:t>
            </a:r>
            <a:r>
              <a:rPr lang="en-US" sz="1200" b="1" dirty="0" err="1" smtClean="0">
                <a:solidFill>
                  <a:srgbClr val="595959"/>
                </a:solidFill>
                <a:latin typeface="Century Gothic"/>
                <a:cs typeface="Century Gothic"/>
              </a:rPr>
              <a:t>Tapjoy</a:t>
            </a:r>
            <a:r>
              <a:rPr lang="en-US" sz="1200" b="1" dirty="0" smtClean="0">
                <a:solidFill>
                  <a:srgbClr val="595959"/>
                </a:solidFill>
                <a:latin typeface="Century Gothic"/>
                <a:cs typeface="Century Gothic"/>
              </a:rPr>
              <a:t>.  "When we began, our clusters typically moved around 40,000 operations per second at peak.  Today, we now see peaks well over 250,000 operations per second, all while sustaining sub millisecond response times and rock solid stability.  Despite this massive change in growth, we still do not employ any full time engineer to work on our Riak cluster.  It's really that easy to use.”</a:t>
            </a:r>
            <a:endParaRPr lang="en-US" sz="1200" dirty="0" smtClean="0">
              <a:solidFill>
                <a:srgbClr val="595959"/>
              </a:solidFill>
              <a:latin typeface="Century Gothic"/>
              <a:cs typeface="Century Gothic"/>
            </a:endParaRPr>
          </a:p>
          <a:p>
            <a:endParaRPr lang="en-US" dirty="0"/>
          </a:p>
        </p:txBody>
      </p:sp>
    </p:spTree>
    <p:extLst>
      <p:ext uri="{BB962C8B-B14F-4D97-AF65-F5344CB8AC3E}">
        <p14:creationId xmlns:p14="http://schemas.microsoft.com/office/powerpoint/2010/main" val="13322993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Riak offers both HTTP and Protocol Buffers APIs. </a:t>
            </a:r>
          </a:p>
          <a:p>
            <a:pPr marL="0" marR="0" indent="0" algn="l" defTabSz="914400" rtl="0" eaLnBrk="0" fontAlgn="base" latinLnBrk="0" hangingPunct="0">
              <a:lnSpc>
                <a:spcPct val="100000"/>
              </a:lnSpc>
              <a:spcBef>
                <a:spcPct val="0"/>
              </a:spcBef>
              <a:spcAft>
                <a:spcPct val="0"/>
              </a:spcAft>
              <a:buClrTx/>
              <a:buSzTx/>
              <a:buFontTx/>
              <a:buNone/>
              <a:tabLst/>
              <a:defRPr/>
            </a:pPr>
            <a:endParaRPr lang="en-US" sz="1200" kern="0" dirty="0" smtClean="0">
              <a:solidFill>
                <a:sysClr val="windowText" lastClr="000000"/>
              </a:solidFill>
              <a:latin typeface="Lucida Grande"/>
              <a:cs typeface="Lucida Grande"/>
            </a:endParaRPr>
          </a:p>
          <a:p>
            <a:pPr marL="0" marR="0" indent="0" algn="l" defTabSz="914400" rtl="0" eaLnBrk="0" fontAlgn="base" latinLnBrk="0" hangingPunct="0">
              <a:lnSpc>
                <a:spcPct val="100000"/>
              </a:lnSpc>
              <a:spcBef>
                <a:spcPct val="0"/>
              </a:spcBef>
              <a:spcAft>
                <a:spcPct val="0"/>
              </a:spcAft>
              <a:buClrTx/>
              <a:buSzTx/>
              <a:buFontTx/>
              <a:buNone/>
              <a:tabLst/>
              <a:defRPr/>
            </a:pPr>
            <a:r>
              <a:rPr lang="en-US" sz="1200" b="1" kern="0" dirty="0" smtClean="0">
                <a:solidFill>
                  <a:sysClr val="windowText" lastClr="000000"/>
                </a:solidFill>
                <a:latin typeface="Lucida Grande"/>
                <a:cs typeface="Lucida Grande"/>
              </a:rPr>
              <a:t>Note</a:t>
            </a:r>
            <a:r>
              <a:rPr lang="en-US" sz="1200" kern="0" dirty="0" smtClean="0">
                <a:solidFill>
                  <a:sysClr val="windowText" lastClr="000000"/>
                </a:solidFill>
                <a:latin typeface="Lucida Grande"/>
                <a:cs typeface="Lucida Grande"/>
              </a:rPr>
              <a:t>: Protocol buffers are Google's language-neutral, platform-neutral, extensible mechanism for serializing structured data – think XML, but smaller, faster, and simpler.</a:t>
            </a:r>
          </a:p>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58855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Pluggable storage backends are a key feature of Riak. They enable you to choose a low-level storage engine that suits specific use cases.</a:t>
            </a:r>
          </a:p>
          <a:p>
            <a:pPr marL="800100" lvl="1" indent="-342900" algn="l" fontAlgn="auto">
              <a:spcBef>
                <a:spcPts val="600"/>
              </a:spcBef>
              <a:spcAft>
                <a:spcPts val="600"/>
              </a:spcAft>
              <a:buFont typeface="Arial"/>
              <a:buChar char="•"/>
              <a:defRPr/>
            </a:pPr>
            <a:r>
              <a:rPr lang="en-US" sz="2000" b="1" kern="0" dirty="0" err="1" smtClean="0">
                <a:solidFill>
                  <a:sysClr val="windowText" lastClr="000000"/>
                </a:solidFill>
                <a:latin typeface="Lucida Grande"/>
                <a:cs typeface="Lucida Grande"/>
              </a:rPr>
              <a:t>Bitcask</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Basho’s open source key/value store and </a:t>
            </a:r>
            <a:r>
              <a:rPr lang="en-US" sz="2000" kern="0" dirty="0" err="1" smtClean="0">
                <a:solidFill>
                  <a:sysClr val="windowText" lastClr="000000"/>
                </a:solidFill>
                <a:latin typeface="Lucida Grande"/>
                <a:cs typeface="Lucida Grande"/>
              </a:rPr>
              <a:t>Riak’s</a:t>
            </a:r>
            <a:r>
              <a:rPr lang="en-US" sz="2000" kern="0" dirty="0" smtClean="0">
                <a:solidFill>
                  <a:sysClr val="windowText" lastClr="000000"/>
                </a:solidFill>
                <a:latin typeface="Lucida Grande"/>
                <a:cs typeface="Lucida Grande"/>
              </a:rPr>
              <a:t> default backend.</a:t>
            </a:r>
          </a:p>
          <a:p>
            <a:pPr marL="800100" lvl="1" indent="-342900" algn="l" fontAlgn="auto">
              <a:spcBef>
                <a:spcPts val="600"/>
              </a:spcBef>
              <a:spcAft>
                <a:spcPts val="600"/>
              </a:spcAft>
              <a:buFont typeface="Arial"/>
              <a:buChar char="•"/>
              <a:defRPr/>
            </a:pPr>
            <a:r>
              <a:rPr lang="en-US" sz="2000" b="1" kern="0" dirty="0" err="1" smtClean="0">
                <a:solidFill>
                  <a:sysClr val="windowText" lastClr="000000"/>
                </a:solidFill>
                <a:latin typeface="Lucida Grande"/>
                <a:cs typeface="Lucida Grande"/>
              </a:rPr>
              <a:t>LevelDB</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Google’s open source key/value store</a:t>
            </a:r>
          </a:p>
          <a:p>
            <a:pPr marL="800100" lvl="1"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In Memory</a:t>
            </a:r>
            <a:br>
              <a:rPr lang="en-US" sz="2000" b="1"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Uses Erlang’s </a:t>
            </a:r>
            <a:r>
              <a:rPr lang="en-US" sz="2000" kern="0" dirty="0" err="1" smtClean="0">
                <a:solidFill>
                  <a:sysClr val="windowText" lastClr="000000"/>
                </a:solidFill>
                <a:latin typeface="Lucida Grande"/>
                <a:cs typeface="Lucida Grande"/>
              </a:rPr>
              <a:t>ets</a:t>
            </a:r>
            <a:r>
              <a:rPr lang="en-US" sz="2000" kern="0" dirty="0" smtClean="0">
                <a:solidFill>
                  <a:sysClr val="windowText" lastClr="000000"/>
                </a:solidFill>
                <a:latin typeface="Lucida Grande"/>
                <a:cs typeface="Lucida Grande"/>
              </a:rPr>
              <a:t> tables to store data in memory</a:t>
            </a:r>
            <a:endParaRPr lang="en-US" sz="2000" b="1" kern="0" dirty="0" smtClean="0">
              <a:solidFill>
                <a:sysClr val="windowText" lastClr="000000"/>
              </a:solidFill>
              <a:latin typeface="Lucida Grande"/>
              <a:cs typeface="Lucida Grande"/>
            </a:endParaRPr>
          </a:p>
          <a:p>
            <a:pPr marL="800100" lvl="1"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Multi-Backend</a:t>
            </a:r>
            <a:br>
              <a:rPr lang="en-US" sz="2000" b="1"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Select the right backend for each use case on a bucket by bucket basis</a:t>
            </a:r>
            <a:endParaRPr lang="en-US" sz="2000" b="1" kern="0" dirty="0" smtClean="0">
              <a:solidFill>
                <a:sysClr val="windowText" lastClr="000000"/>
              </a:solidFill>
              <a:latin typeface="Lucida Grande"/>
              <a:cs typeface="Lucida Grande"/>
            </a:endParaRPr>
          </a:p>
        </p:txBody>
      </p:sp>
    </p:spTree>
    <p:extLst>
      <p:ext uri="{BB962C8B-B14F-4D97-AF65-F5344CB8AC3E}">
        <p14:creationId xmlns:p14="http://schemas.microsoft.com/office/powerpoint/2010/main" val="22958855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1196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1200" b="1" kern="0" dirty="0" smtClean="0">
                <a:solidFill>
                  <a:sysClr val="windowText" lastClr="000000"/>
                </a:solidFill>
                <a:latin typeface="Lucida Grande"/>
                <a:cs typeface="Lucida Grande"/>
              </a:rPr>
              <a:t>Riak CS </a:t>
            </a:r>
            <a:r>
              <a:rPr lang="en-US" sz="1200" kern="0" dirty="0" smtClean="0">
                <a:solidFill>
                  <a:sysClr val="windowText" lastClr="000000"/>
                </a:solidFill>
                <a:latin typeface="Lucida Grande"/>
                <a:cs typeface="Lucida Grande"/>
              </a:rPr>
              <a:t>(Cloud Storage) is easy-to-use object storage software built on top of Riak, Basho's distributed database. Riak CS is designed to provide </a:t>
            </a:r>
            <a:r>
              <a:rPr lang="en-US" sz="1200" b="1" kern="0" dirty="0" smtClean="0">
                <a:solidFill>
                  <a:sysClr val="windowText" lastClr="000000"/>
                </a:solidFill>
                <a:latin typeface="Lucida Grande"/>
                <a:cs typeface="Lucida Grande"/>
              </a:rPr>
              <a:t>simple</a:t>
            </a:r>
            <a:r>
              <a:rPr lang="en-US" sz="1200" kern="0" dirty="0" smtClean="0">
                <a:solidFill>
                  <a:sysClr val="windowText" lastClr="000000"/>
                </a:solidFill>
                <a:latin typeface="Lucida Grande"/>
                <a:cs typeface="Lucida Grande"/>
              </a:rPr>
              <a:t>, </a:t>
            </a:r>
            <a:r>
              <a:rPr lang="en-US" sz="1200" b="1" kern="0" dirty="0" smtClean="0">
                <a:solidFill>
                  <a:sysClr val="windowText" lastClr="000000"/>
                </a:solidFill>
                <a:latin typeface="Lucida Grande"/>
                <a:cs typeface="Lucida Grande"/>
              </a:rPr>
              <a:t>available</a:t>
            </a:r>
            <a:r>
              <a:rPr lang="en-US" sz="1200" kern="0" dirty="0" smtClean="0">
                <a:solidFill>
                  <a:sysClr val="windowText" lastClr="000000"/>
                </a:solidFill>
                <a:latin typeface="Lucida Grande"/>
                <a:cs typeface="Lucida Grande"/>
              </a:rPr>
              <a:t>, </a:t>
            </a:r>
            <a:r>
              <a:rPr lang="en-US" sz="1200" b="1" kern="0" dirty="0" smtClean="0">
                <a:solidFill>
                  <a:sysClr val="windowText" lastClr="000000"/>
                </a:solidFill>
                <a:latin typeface="Lucida Grande"/>
                <a:cs typeface="Lucida Grande"/>
              </a:rPr>
              <a:t>distributed</a:t>
            </a:r>
            <a:r>
              <a:rPr lang="en-US" sz="1200" kern="0" dirty="0" smtClean="0">
                <a:solidFill>
                  <a:sysClr val="windowText" lastClr="000000"/>
                </a:solidFill>
                <a:latin typeface="Lucida Grande"/>
                <a:cs typeface="Lucida Grande"/>
              </a:rPr>
              <a:t> cloud storage at any scale, and can be used to build cloud architectures—be they public or private—or as storage infrastructure for heavy-duty applications and services. </a:t>
            </a:r>
            <a:r>
              <a:rPr lang="en-US" sz="1200" b="1" kern="0" dirty="0" smtClean="0">
                <a:solidFill>
                  <a:sysClr val="windowText" lastClr="000000"/>
                </a:solidFill>
                <a:latin typeface="Lucida Grande"/>
                <a:cs typeface="Lucida Grande"/>
              </a:rPr>
              <a:t>Riak CS's API is Amazon S3 </a:t>
            </a:r>
            <a:r>
              <a:rPr lang="en-US" sz="1200" kern="0" dirty="0" smtClean="0">
                <a:solidFill>
                  <a:sysClr val="windowText" lastClr="000000"/>
                </a:solidFill>
                <a:latin typeface="Lucida Grande"/>
                <a:cs typeface="Lucida Grande"/>
              </a:rPr>
              <a:t>compatible and supports per-tenant reporting for use cases involving billing and metering</a:t>
            </a:r>
          </a:p>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CS</a:t>
            </a:r>
            <a:r>
              <a:rPr lang="en-US" baseline="0" dirty="0" smtClean="0"/>
              <a:t> is an API layer on top of a normal </a:t>
            </a:r>
            <a:r>
              <a:rPr lang="en-US" baseline="0" dirty="0" err="1" smtClean="0"/>
              <a:t>Riak</a:t>
            </a:r>
            <a:r>
              <a:rPr lang="en-US" baseline="0" dirty="0" smtClean="0"/>
              <a:t> cluster.</a:t>
            </a:r>
          </a:p>
          <a:p>
            <a:endParaRPr lang="en-US" baseline="0" dirty="0" smtClean="0"/>
          </a:p>
          <a:p>
            <a:r>
              <a:rPr lang="en-US" baseline="0" dirty="0" smtClean="0"/>
              <a:t>It takes large files and breaks them into 1MB chunks and stores each of those as separate keys</a:t>
            </a:r>
          </a:p>
          <a:p>
            <a:endParaRPr lang="en-US" baseline="0" dirty="0" smtClean="0"/>
          </a:p>
          <a:p>
            <a:r>
              <a:rPr lang="en-US" baseline="0" dirty="0" smtClean="0"/>
              <a:t>On read the chunks are reassembled to return the complete object</a:t>
            </a:r>
          </a:p>
        </p:txBody>
      </p:sp>
    </p:spTree>
    <p:extLst>
      <p:ext uri="{BB962C8B-B14F-4D97-AF65-F5344CB8AC3E}">
        <p14:creationId xmlns:p14="http://schemas.microsoft.com/office/powerpoint/2010/main" val="39070439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sz="1200" dirty="0" smtClean="0"/>
              <a:t>We saw an improvement in garbage collection max throughput from 2.1TB/day at the disk on 1.4.5 to 32TB/day at the disk on a 6-node cluster built from AWS hi1.4xlarge machines with 16 CPUs, 10GbE NICs and a RAID0 of 2x1TB SSDs for storage</a:t>
            </a:r>
          </a:p>
          <a:p>
            <a:endParaRPr lang="en-US" dirty="0"/>
          </a:p>
        </p:txBody>
      </p:sp>
    </p:spTree>
    <p:extLst>
      <p:ext uri="{BB962C8B-B14F-4D97-AF65-F5344CB8AC3E}">
        <p14:creationId xmlns:p14="http://schemas.microsoft.com/office/powerpoint/2010/main" val="42203129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074FB8FB-5F8F-4763-8F83-DF796D1E356A}" type="slidenum">
              <a:rPr lang="en-US" smtClean="0"/>
              <a:pPr/>
              <a:t>45</a:t>
            </a:fld>
            <a:endParaRPr lang="en-US" dirty="0"/>
          </a:p>
        </p:txBody>
      </p:sp>
    </p:spTree>
    <p:extLst>
      <p:ext uri="{BB962C8B-B14F-4D97-AF65-F5344CB8AC3E}">
        <p14:creationId xmlns:p14="http://schemas.microsoft.com/office/powerpoint/2010/main" val="3958346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err="1" smtClean="0"/>
              <a:t>Riak’s</a:t>
            </a:r>
            <a:r>
              <a:rPr lang="en-US" dirty="0" smtClean="0"/>
              <a:t> core operations against data include Get, Put, and Delete as demonstrated</a:t>
            </a:r>
            <a:r>
              <a:rPr lang="en-US" baseline="0" dirty="0" smtClean="0"/>
              <a:t> in these examples.</a:t>
            </a: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There are a diverse group of client libraries for Riak that support both the HTTP and Protocol Buffer APIs:</a:t>
            </a:r>
          </a:p>
          <a:p>
            <a:pPr marL="342900"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Basho Supported Libraries:</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Java</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Ruby</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Python</a:t>
            </a:r>
          </a:p>
          <a:p>
            <a:pPr marL="800100" lvl="1" indent="-342900" algn="l" fontAlgn="auto">
              <a:spcBef>
                <a:spcPts val="600"/>
              </a:spcBef>
              <a:spcAft>
                <a:spcPts val="600"/>
              </a:spcAft>
              <a:buFont typeface="Arial"/>
              <a:buChar char="•"/>
              <a:defRPr/>
            </a:pPr>
            <a:r>
              <a:rPr lang="en-US" sz="2000" kern="0" dirty="0" err="1" smtClean="0">
                <a:solidFill>
                  <a:sysClr val="windowText" lastClr="000000"/>
                </a:solidFill>
                <a:latin typeface="Lucida Grande"/>
                <a:cs typeface="Lucida Grande"/>
              </a:rPr>
              <a:t>Erlang</a:t>
            </a:r>
            <a:endParaRPr lang="en-US" sz="2000" kern="0" dirty="0" smtClean="0">
              <a:solidFill>
                <a:sysClr val="windowText" lastClr="000000"/>
              </a:solidFill>
              <a:latin typeface="Lucida Grande"/>
              <a:cs typeface="Lucida Grande"/>
            </a:endParaRPr>
          </a:p>
          <a:p>
            <a:pPr marL="800100" lvl="1" indent="-342900" algn="l" fontAlgn="auto">
              <a:spcBef>
                <a:spcPts val="600"/>
              </a:spcBef>
              <a:spcAft>
                <a:spcPts val="600"/>
              </a:spcAft>
              <a:buFont typeface="Arial"/>
              <a:buChar char="•"/>
              <a:defRPr/>
            </a:pPr>
            <a:r>
              <a:rPr lang="en-US" sz="2000" kern="0" dirty="0" err="1" smtClean="0">
                <a:solidFill>
                  <a:sysClr val="windowText" lastClr="000000"/>
                </a:solidFill>
                <a:latin typeface="Lucida Grande"/>
                <a:cs typeface="Lucida Grande"/>
              </a:rPr>
              <a:t>.Net</a:t>
            </a:r>
            <a:endParaRPr lang="en-US" sz="2000" kern="0" smtClean="0">
              <a:solidFill>
                <a:sysClr val="windowText" lastClr="000000"/>
              </a:solidFill>
              <a:latin typeface="Lucida Grande"/>
              <a:cs typeface="Lucida Grande"/>
            </a:endParaRPr>
          </a:p>
          <a:p>
            <a:pPr marL="0" marR="0" indent="0" algn="l" defTabSz="914400" rtl="0" eaLnBrk="0" fontAlgn="base" latinLnBrk="0" hangingPunct="0">
              <a:lnSpc>
                <a:spcPct val="100000"/>
              </a:lnSpc>
              <a:spcBef>
                <a:spcPct val="0"/>
              </a:spcBef>
              <a:spcAft>
                <a:spcPct val="0"/>
              </a:spcAft>
              <a:buClrTx/>
              <a:buSzTx/>
              <a:buFontTx/>
              <a:buNone/>
              <a:tabLst/>
              <a:defRPr/>
            </a:pPr>
            <a:endParaRPr lang="en-US" dirty="0" smtClean="0"/>
          </a:p>
        </p:txBody>
      </p:sp>
    </p:spTree>
    <p:extLst>
      <p:ext uri="{BB962C8B-B14F-4D97-AF65-F5344CB8AC3E}">
        <p14:creationId xmlns:p14="http://schemas.microsoft.com/office/powerpoint/2010/main" val="4256995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1447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Riak has a master less architecture in which every node in a cluster is capable of serving read and write requests.</a:t>
            </a:r>
          </a:p>
          <a:p>
            <a:endParaRPr lang="en-US" dirty="0" smtClean="0"/>
          </a:p>
          <a:p>
            <a:pPr marL="0" marR="0" lvl="0" indent="0" algn="l" defTabSz="914400" rtl="0" eaLnBrk="0" fontAlgn="base" latinLnBrk="0" hangingPunct="0">
              <a:lnSpc>
                <a:spcPct val="100000"/>
              </a:lnSpc>
              <a:spcBef>
                <a:spcPct val="0"/>
              </a:spcBef>
              <a:spcAft>
                <a:spcPct val="0"/>
              </a:spcAft>
              <a:buClrTx/>
              <a:buSzTx/>
              <a:buFontTx/>
              <a:buNone/>
              <a:tabLst/>
              <a:defRPr/>
            </a:pPr>
            <a:r>
              <a:rPr lang="en-US" sz="1200" kern="0" dirty="0" smtClean="0">
                <a:solidFill>
                  <a:sysClr val="windowText" lastClr="000000"/>
                </a:solidFill>
                <a:latin typeface="Lucida Grande"/>
                <a:cs typeface="Lucida Grande"/>
              </a:rPr>
              <a:t>Clients are routed to nodes using standard load balancing appliances or software like </a:t>
            </a:r>
            <a:r>
              <a:rPr lang="en-US" sz="1200" kern="0" dirty="0" err="1" smtClean="0">
                <a:solidFill>
                  <a:sysClr val="windowText" lastClr="000000"/>
                </a:solidFill>
                <a:latin typeface="Lucida Grande"/>
                <a:cs typeface="Lucida Grande"/>
              </a:rPr>
              <a:t>Nginx</a:t>
            </a:r>
            <a:r>
              <a:rPr lang="en-US" sz="1200" kern="0" dirty="0" smtClean="0">
                <a:solidFill>
                  <a:sysClr val="windowText" lastClr="000000"/>
                </a:solidFill>
                <a:latin typeface="Lucida Grande"/>
                <a:cs typeface="Lucida Grande"/>
              </a:rPr>
              <a:t> or </a:t>
            </a:r>
            <a:r>
              <a:rPr lang="en-US" sz="1200" kern="0" dirty="0" err="1" smtClean="0">
                <a:solidFill>
                  <a:sysClr val="windowText" lastClr="000000"/>
                </a:solidFill>
                <a:latin typeface="Lucida Grande"/>
                <a:cs typeface="Lucida Grande"/>
              </a:rPr>
              <a:t>HAProxy</a:t>
            </a:r>
            <a:r>
              <a:rPr lang="en-US" sz="1200" kern="0" dirty="0" smtClean="0">
                <a:solidFill>
                  <a:sysClr val="windowText" lastClr="000000"/>
                </a:solidFill>
                <a:latin typeface="Lucida Grande"/>
                <a:cs typeface="Lucida Grande"/>
              </a:rPr>
              <a:t>. </a:t>
            </a:r>
          </a:p>
        </p:txBody>
      </p:sp>
    </p:spTree>
    <p:extLst>
      <p:ext uri="{BB962C8B-B14F-4D97-AF65-F5344CB8AC3E}">
        <p14:creationId xmlns:p14="http://schemas.microsoft.com/office/powerpoint/2010/main" val="2111447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lvl="0" algn="l" defTabSz="914400" eaLnBrk="1" fontAlgn="auto" latinLnBrk="0" hangingPunct="1">
              <a:lnSpc>
                <a:spcPct val="100000"/>
              </a:lnSpc>
              <a:spcBef>
                <a:spcPts val="600"/>
              </a:spcBef>
              <a:spcAft>
                <a:spcPts val="600"/>
              </a:spcAft>
              <a:buClrTx/>
              <a:buSzTx/>
              <a:tabLst/>
              <a:defRPr/>
            </a:pPr>
            <a:r>
              <a:rPr lang="en-US" sz="1200" kern="0" dirty="0" smtClean="0">
                <a:solidFill>
                  <a:sysClr val="windowText" lastClr="000000"/>
                </a:solidFill>
                <a:latin typeface="Lucida Grande"/>
                <a:cs typeface="Lucida Grande"/>
              </a:rPr>
              <a:t>Instead of manually sharding data Riak automatically distributes data evenly across a cluster by hashing keys using the SHA-1 algorithm that converts the key (bucket/key) into a number from:</a:t>
            </a:r>
          </a:p>
          <a:p>
            <a:pPr marR="0" lvl="0" algn="l" defTabSz="914400" eaLnBrk="1" fontAlgn="auto" latinLnBrk="0" hangingPunct="1">
              <a:lnSpc>
                <a:spcPct val="100000"/>
              </a:lnSpc>
              <a:spcBef>
                <a:spcPts val="600"/>
              </a:spcBef>
              <a:spcAft>
                <a:spcPts val="600"/>
              </a:spcAft>
              <a:buClrTx/>
              <a:buSzTx/>
              <a:tabLst/>
              <a:defRPr/>
            </a:pPr>
            <a:endParaRPr lang="en-US" sz="1200" kern="0" dirty="0" smtClean="0">
              <a:solidFill>
                <a:sysClr val="windowText" lastClr="000000"/>
              </a:solidFill>
              <a:latin typeface="Lucida Grande"/>
              <a:cs typeface="Lucida Grande"/>
            </a:endParaRPr>
          </a:p>
          <a:p>
            <a:pPr marR="0" lvl="0" algn="l" defTabSz="914400" eaLnBrk="1" fontAlgn="auto" latinLnBrk="0" hangingPunct="1">
              <a:lnSpc>
                <a:spcPct val="100000"/>
              </a:lnSpc>
              <a:spcBef>
                <a:spcPts val="600"/>
              </a:spcBef>
              <a:spcAft>
                <a:spcPts val="600"/>
              </a:spcAft>
              <a:buClrTx/>
              <a:buSzTx/>
              <a:tabLst/>
              <a:defRPr/>
            </a:pPr>
            <a:r>
              <a:rPr lang="en-US" sz="1200" kern="0" dirty="0" smtClean="0">
                <a:solidFill>
                  <a:sysClr val="windowText" lastClr="000000"/>
                </a:solidFill>
                <a:latin typeface="Lucida Grande"/>
                <a:cs typeface="Lucida Grande"/>
              </a:rPr>
              <a:t>0 to 2 to the 160</a:t>
            </a:r>
            <a:r>
              <a:rPr lang="en-US" sz="1200" kern="0" baseline="30000" dirty="0" smtClean="0">
                <a:solidFill>
                  <a:sysClr val="windowText" lastClr="000000"/>
                </a:solidFill>
                <a:latin typeface="Lucida Grande"/>
                <a:cs typeface="Lucida Grande"/>
              </a:rPr>
              <a:t>th</a:t>
            </a:r>
            <a:endParaRPr lang="en-US" sz="1200" kern="0" dirty="0" smtClean="0">
              <a:solidFill>
                <a:sysClr val="windowText" lastClr="000000"/>
              </a:solidFill>
              <a:latin typeface="Lucida Grande"/>
              <a:cs typeface="Lucida Grande"/>
            </a:endParaRPr>
          </a:p>
          <a:p>
            <a:pPr marR="0" lvl="0" algn="l" defTabSz="914400" eaLnBrk="1" fontAlgn="auto" latinLnBrk="0" hangingPunct="1">
              <a:lnSpc>
                <a:spcPct val="100000"/>
              </a:lnSpc>
              <a:spcBef>
                <a:spcPts val="600"/>
              </a:spcBef>
              <a:spcAft>
                <a:spcPts val="600"/>
              </a:spcAft>
              <a:buClrTx/>
              <a:buSzTx/>
              <a:tabLst/>
              <a:defRPr/>
            </a:pPr>
            <a:endParaRPr lang="en-US" sz="1200" kern="0" dirty="0" smtClean="0">
              <a:solidFill>
                <a:sysClr val="windowText" lastClr="000000"/>
              </a:solidFill>
              <a:latin typeface="Lucida Grande"/>
              <a:cs typeface="Lucida Grande"/>
            </a:endParaRPr>
          </a:p>
        </p:txBody>
      </p:sp>
    </p:spTree>
    <p:extLst>
      <p:ext uri="{BB962C8B-B14F-4D97-AF65-F5344CB8AC3E}">
        <p14:creationId xmlns:p14="http://schemas.microsoft.com/office/powerpoint/2010/main" val="2111447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Riak splits the total number of possible keys (</a:t>
            </a:r>
            <a:r>
              <a:rPr lang="en-US" baseline="0" dirty="0" smtClean="0"/>
              <a:t>2^160</a:t>
            </a:r>
            <a:r>
              <a:rPr lang="en-US" baseline="30000" dirty="0" smtClean="0"/>
              <a:t>th</a:t>
            </a:r>
            <a:r>
              <a:rPr lang="en-US" baseline="0" dirty="0" smtClean="0"/>
              <a:t>) into equal ranges or </a:t>
            </a:r>
            <a:r>
              <a:rPr lang="en-US" b="1" baseline="0" dirty="0" smtClean="0"/>
              <a:t>partitions</a:t>
            </a:r>
            <a:r>
              <a:rPr lang="en-US" baseline="0" dirty="0" smtClean="0"/>
              <a:t> that are then assigned to each node in the cluster in turn until all of the partitions in the </a:t>
            </a:r>
            <a:r>
              <a:rPr lang="en-US" b="1" baseline="0" dirty="0" smtClean="0"/>
              <a:t>ring</a:t>
            </a:r>
            <a:r>
              <a:rPr lang="en-US" baseline="0" dirty="0" smtClean="0"/>
              <a:t> have been claimed.</a:t>
            </a:r>
            <a:endParaRPr lang="en-US" dirty="0" smtClean="0"/>
          </a:p>
          <a:p>
            <a:endParaRPr lang="en-US" dirty="0" smtClean="0"/>
          </a:p>
          <a:p>
            <a:r>
              <a:rPr lang="en-US" dirty="0" smtClean="0"/>
              <a:t>Here we have four nodes (0 through 3)</a:t>
            </a:r>
          </a:p>
          <a:p>
            <a:r>
              <a:rPr lang="en-US" dirty="0" smtClean="0"/>
              <a:t>* The entire </a:t>
            </a:r>
            <a:r>
              <a:rPr lang="en-US" dirty="0" err="1" smtClean="0"/>
              <a:t>keyspace</a:t>
            </a:r>
            <a:r>
              <a:rPr lang="en-US" dirty="0" smtClean="0"/>
              <a:t> for a cluster can be</a:t>
            </a:r>
            <a:r>
              <a:rPr lang="en-US" baseline="0" dirty="0" smtClean="0"/>
              <a:t> split into 2^160</a:t>
            </a:r>
            <a:r>
              <a:rPr lang="en-US" baseline="30000" dirty="0" smtClean="0"/>
              <a:t>th</a:t>
            </a:r>
            <a:r>
              <a:rPr lang="en-US" baseline="0" dirty="0" smtClean="0"/>
              <a:t> possibilities</a:t>
            </a:r>
          </a:p>
          <a:p>
            <a:r>
              <a:rPr lang="en-US" baseline="0" dirty="0" smtClean="0"/>
              <a:t>* That </a:t>
            </a:r>
            <a:r>
              <a:rPr lang="en-US" baseline="0" dirty="0" err="1" smtClean="0"/>
              <a:t>keyspace</a:t>
            </a:r>
            <a:r>
              <a:rPr lang="en-US" baseline="0" dirty="0" smtClean="0"/>
              <a:t> is chunked into partitions. There are 32 partitions in this diagram</a:t>
            </a:r>
          </a:p>
          <a:p>
            <a:r>
              <a:rPr lang="en-US" baseline="0" dirty="0" smtClean="0"/>
              <a:t>* Each of the four color coded nodes is responsible for a quarter of those partitions, and partition ownership is alternated sequentially around the ring</a:t>
            </a:r>
          </a:p>
          <a:p>
            <a:pPr marL="171450" indent="-171450">
              <a:buFontTx/>
              <a:buChar char="•"/>
            </a:pPr>
            <a:r>
              <a:rPr lang="en-US" baseline="0" dirty="0" smtClean="0"/>
              <a:t>If a bucket and key combination like “artist” and “REM” is stored in this cluster, it might land on a partition in node 3</a:t>
            </a:r>
          </a:p>
          <a:p>
            <a:pPr marL="628650" lvl="1" indent="-171450">
              <a:buFontTx/>
              <a:buChar char="•"/>
            </a:pPr>
            <a:r>
              <a:rPr lang="en-US" baseline="0" dirty="0" smtClean="0"/>
              <a:t>The 2 additional copies of that piece of data would land on the next two sequential partitions (belonging to nodes 0 and 1 in this case)</a:t>
            </a:r>
          </a:p>
        </p:txBody>
      </p:sp>
    </p:spTree>
    <p:extLst>
      <p:ext uri="{BB962C8B-B14F-4D97-AF65-F5344CB8AC3E}">
        <p14:creationId xmlns:p14="http://schemas.microsoft.com/office/powerpoint/2010/main" val="1588079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2"/>
          <p:cNvSpPr>
            <a:spLocks/>
          </p:cNvSpPr>
          <p:nvPr userDrawn="1"/>
        </p:nvSpPr>
        <p:spPr bwMode="auto">
          <a:xfrm>
            <a:off x="0" y="6438900"/>
            <a:ext cx="9156700" cy="419100"/>
          </a:xfrm>
          <a:prstGeom prst="rect">
            <a:avLst/>
          </a:prstGeom>
          <a:solidFill>
            <a:srgbClr val="D8D8D8"/>
          </a:solidFill>
          <a:ln>
            <a:noFill/>
          </a:ln>
          <a:extLst>
            <a:ext uri="{91240B29-F687-4f45-9708-019B960494DF}">
              <a14:hiddenLine xmlns:a14="http://schemas.microsoft.com/office/drawing/2010/main" w="25400">
                <a:solidFill>
                  <a:schemeClr val="tx1"/>
                </a:solidFill>
                <a:round/>
                <a:headEnd/>
                <a:tailEnd/>
              </a14:hiddenLine>
            </a:ext>
          </a:extLst>
        </p:spPr>
        <p:txBody>
          <a:bodyPr lIns="0" tIns="0" rIns="0" bIns="0"/>
          <a:lstStyle/>
          <a:p>
            <a:endParaRPr lang="en-US"/>
          </a:p>
        </p:txBody>
      </p:sp>
      <p:sp>
        <p:nvSpPr>
          <p:cNvPr id="6" name="Rectangle 1"/>
          <p:cNvSpPr>
            <a:spLocks/>
          </p:cNvSpPr>
          <p:nvPr userDrawn="1"/>
        </p:nvSpPr>
        <p:spPr bwMode="auto">
          <a:xfrm>
            <a:off x="0" y="6321425"/>
            <a:ext cx="9156700" cy="155575"/>
          </a:xfrm>
          <a:prstGeom prst="rect">
            <a:avLst/>
          </a:prstGeom>
          <a:solidFill>
            <a:schemeClr val="accent1"/>
          </a:solidFill>
          <a:ln>
            <a:noFill/>
          </a:ln>
          <a:extLst>
            <a:ext uri="{91240B29-F687-4f45-9708-019B960494DF}">
              <a14:hiddenLine xmlns:a14="http://schemas.microsoft.com/office/drawing/2010/main" w="25400">
                <a:solidFill>
                  <a:schemeClr val="tx1"/>
                </a:solidFill>
                <a:round/>
                <a:headEnd/>
                <a:tailEnd/>
              </a14:hiddenLine>
            </a:ext>
          </a:extLst>
        </p:spPr>
        <p:txBody>
          <a:bodyPr lIns="0" tIns="0" rIns="0" bIns="0"/>
          <a:lstStyle/>
          <a:p>
            <a:endParaRPr lang="en-US"/>
          </a:p>
        </p:txBody>
      </p:sp>
      <p:pic>
        <p:nvPicPr>
          <p:cNvPr id="7"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1775" y="6107113"/>
            <a:ext cx="642938"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chemeClr val="tx1"/>
                </a:solidFill>
                <a:round/>
                <a:headEnd/>
                <a:tailEnd/>
              </a14:hiddenLine>
            </a:ext>
          </a:extLst>
        </p:spPr>
      </p:pic>
      <p:sp>
        <p:nvSpPr>
          <p:cNvPr id="8" name="Subtitle 2"/>
          <p:cNvSpPr>
            <a:spLocks noGrp="1"/>
          </p:cNvSpPr>
          <p:nvPr>
            <p:ph type="subTitle" idx="1"/>
          </p:nvPr>
        </p:nvSpPr>
        <p:spPr>
          <a:xfrm>
            <a:off x="1066800" y="5521906"/>
            <a:ext cx="7086600" cy="764470"/>
          </a:xfrm>
          <a:noFill/>
          <a:ln>
            <a:solidFill>
              <a:schemeClr val="bg1"/>
            </a:solidFill>
          </a:ln>
        </p:spPr>
        <p:txBody>
          <a:bodyPr/>
          <a:lstStyle>
            <a:lvl1pPr marL="0" indent="0" algn="l">
              <a:buNone/>
              <a:defRPr>
                <a:solidFill>
                  <a:schemeClr val="tx1">
                    <a:lumMod val="65000"/>
                    <a:lumOff val="35000"/>
                  </a:schemeClr>
                </a:solidFill>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
        <p:nvSpPr>
          <p:cNvPr id="9" name="Text Placeholder 9"/>
          <p:cNvSpPr>
            <a:spLocks noGrp="1"/>
          </p:cNvSpPr>
          <p:nvPr>
            <p:ph type="body" sz="quarter" idx="10" hasCustomPrompt="1"/>
          </p:nvPr>
        </p:nvSpPr>
        <p:spPr>
          <a:xfrm>
            <a:off x="1066800" y="4953000"/>
            <a:ext cx="7086600" cy="526964"/>
          </a:xfrm>
          <a:ln>
            <a:solidFill>
              <a:schemeClr val="bg1"/>
            </a:solidFill>
          </a:ln>
        </p:spPr>
        <p:txBody>
          <a:bodyPr/>
          <a:lstStyle>
            <a:lvl1pPr marL="6350" indent="0" algn="l">
              <a:buNone/>
              <a:defRPr sz="3600" b="1">
                <a:solidFill>
                  <a:srgbClr val="FE9A25"/>
                </a:solidFill>
                <a:latin typeface="+mn-lt"/>
                <a:cs typeface="Arial" pitchFamily="34" charset="0"/>
              </a:defRPr>
            </a:lvl1pPr>
          </a:lstStyle>
          <a:p>
            <a:pPr lvl="0"/>
            <a:r>
              <a:rPr lang="en-US" dirty="0" smtClean="0"/>
              <a:t>Basho Technologies</a:t>
            </a:r>
          </a:p>
        </p:txBody>
      </p:sp>
    </p:spTree>
    <p:extLst>
      <p:ext uri="{BB962C8B-B14F-4D97-AF65-F5344CB8AC3E}">
        <p14:creationId xmlns:p14="http://schemas.microsoft.com/office/powerpoint/2010/main" val="1359487834"/>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49833450"/>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844675"/>
            <a:ext cx="1943100" cy="50133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4213" y="1844675"/>
            <a:ext cx="5678487" cy="50133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26269896"/>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0" y="0"/>
            <a:ext cx="9144000" cy="6858000"/>
          </a:xfrm>
          <a:prstGeom prst="rect">
            <a:avLst/>
          </a:prstGeom>
          <a:solidFill>
            <a:schemeClr val="bg1">
              <a:lumMod val="85000"/>
            </a:schemeClr>
          </a:solidFill>
          <a:ln w="25400" cap="flat" cmpd="sng" algn="ctr">
            <a:noFill/>
            <a:prstDash val="solid"/>
            <a:round/>
            <a:headEnd type="none" w="med" len="med"/>
            <a:tailEnd type="none" w="med" len="med"/>
          </a:ln>
          <a:effectLst/>
        </p:spPr>
        <p:txBody>
          <a:bodyPr lIns="64267" tIns="32133" rIns="64267" bIns="32133"/>
          <a:lstStyle/>
          <a:p>
            <a:pPr algn="ctr" defTabSz="642684">
              <a:defRPr/>
            </a:pP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50293" y="2514600"/>
            <a:ext cx="4443413" cy="1329092"/>
          </a:xfrm>
          <a:prstGeom prst="rect">
            <a:avLst/>
          </a:prstGeom>
          <a:effectLst>
            <a:reflection blurRad="6350" stA="52000" endA="300" endPos="35000" dir="5400000" sy="-100000" algn="bl" rotWithShape="0"/>
          </a:effectLst>
        </p:spPr>
      </p:pic>
      <p:pic>
        <p:nvPicPr>
          <p:cNvPr id="4" name="Picture 1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57200" y="5334000"/>
            <a:ext cx="1181100"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96583179"/>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27422161"/>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241704211"/>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2041525"/>
          </a:xfrm>
        </p:spPr>
        <p:txBody>
          <a:bodyPr/>
          <a:lstStyle>
            <a:lvl1pPr>
              <a:defRPr sz="4000"/>
            </a:lvl1pPr>
          </a:lstStyle>
          <a:p>
            <a:r>
              <a:rPr lang="en-US" dirty="0" smtClean="0"/>
              <a:t>Click to edit Master title style</a:t>
            </a:r>
            <a:endParaRPr lang="en-US" dirty="0"/>
          </a:p>
        </p:txBody>
      </p:sp>
      <p:sp>
        <p:nvSpPr>
          <p:cNvPr id="3" name="Content Placeholder 2"/>
          <p:cNvSpPr>
            <a:spLocks noGrp="1"/>
          </p:cNvSpPr>
          <p:nvPr>
            <p:ph sz="half" idx="1"/>
          </p:nvPr>
        </p:nvSpPr>
        <p:spPr>
          <a:xfrm>
            <a:off x="685800" y="2133600"/>
            <a:ext cx="3884613"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724400" y="2133600"/>
            <a:ext cx="39624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61444443"/>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74647108"/>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5513227"/>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903268"/>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95694309"/>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Lucida Grande" charset="0"/>
            </a:endParaRP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33870976"/>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26" name="Rectangle 1"/>
          <p:cNvSpPr>
            <a:spLocks noGrp="1" noChangeArrowheads="1"/>
          </p:cNvSpPr>
          <p:nvPr>
            <p:ph type="title"/>
          </p:nvPr>
        </p:nvSpPr>
        <p:spPr bwMode="auto">
          <a:xfrm>
            <a:off x="684213" y="1844675"/>
            <a:ext cx="7773987" cy="2041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25400" tIns="25400" rIns="25400" bIns="25400" numCol="1" anchor="ctr" anchorCtr="0" compatLnSpc="1">
            <a:prstTxWarp prst="textNoShape">
              <a:avLst/>
            </a:prstTxWarp>
          </a:bodyPr>
          <a:lstStyle/>
          <a:p>
            <a:pPr lvl="0"/>
            <a:r>
              <a:rPr lang="en-US" dirty="0" smtClean="0">
                <a:sym typeface="Lucida Grande" charset="0"/>
              </a:rPr>
              <a:t>Click to edit Master title style</a:t>
            </a:r>
          </a:p>
        </p:txBody>
      </p:sp>
      <p:sp>
        <p:nvSpPr>
          <p:cNvPr id="1027" name="Rectangle 2"/>
          <p:cNvSpPr>
            <a:spLocks noGrp="1" noChangeArrowheads="1"/>
          </p:cNvSpPr>
          <p:nvPr>
            <p:ph type="body" idx="1"/>
          </p:nvPr>
        </p:nvSpPr>
        <p:spPr bwMode="auto">
          <a:xfrm>
            <a:off x="1371600" y="3886200"/>
            <a:ext cx="6399213" cy="297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25400" tIns="25400" rIns="25400" bIns="25400" numCol="1" anchor="t" anchorCtr="0" compatLnSpc="1">
            <a:prstTxWarp prst="textNoShape">
              <a:avLst/>
            </a:prstTxWarp>
          </a:bodyPr>
          <a:lstStyle/>
          <a:p>
            <a:pPr lvl="0"/>
            <a:r>
              <a:rPr lang="en-US" dirty="0" smtClean="0">
                <a:sym typeface="Lucida Grande" charset="0"/>
              </a:rPr>
              <a:t>Click to edit Master text styles</a:t>
            </a:r>
          </a:p>
          <a:p>
            <a:pPr lvl="1"/>
            <a:r>
              <a:rPr lang="en-US" dirty="0" smtClean="0">
                <a:sym typeface="Lucida Grande" charset="0"/>
              </a:rPr>
              <a:t>Second level</a:t>
            </a:r>
          </a:p>
          <a:p>
            <a:pPr lvl="2"/>
            <a:r>
              <a:rPr lang="en-US" dirty="0" smtClean="0">
                <a:sym typeface="Lucida Grande" charset="0"/>
              </a:rPr>
              <a:t>Third level</a:t>
            </a:r>
          </a:p>
          <a:p>
            <a:pPr lvl="3"/>
            <a:r>
              <a:rPr lang="en-US" dirty="0" smtClean="0">
                <a:sym typeface="Lucida Grande" charset="0"/>
              </a:rPr>
              <a:t>Fourth level</a:t>
            </a:r>
          </a:p>
          <a:p>
            <a:pPr lvl="4"/>
            <a:r>
              <a:rPr lang="en-US" dirty="0" smtClean="0">
                <a:sym typeface="Lucida Grande" charset="0"/>
              </a:rPr>
              <a:t>Fifth level</a:t>
            </a:r>
          </a:p>
        </p:txBody>
      </p:sp>
      <p:pic>
        <p:nvPicPr>
          <p:cNvPr id="2" name="Picture 1" descr="logo_head.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8382000" y="6292730"/>
            <a:ext cx="559294" cy="559294"/>
          </a:xfrm>
          <a:prstGeom prst="rect">
            <a:avLst/>
          </a:prstGeom>
        </p:spPr>
      </p:pic>
    </p:spTree>
  </p:cSld>
  <p:clrMap bg1="lt1" tx1="dk1" bg2="lt2" tx2="dk2" accent1="accent1" accent2="accent2" accent3="accent3" accent4="accent4" accent5="accent5" accent6="accent6" hlink="hlink" folHlink="folHlink"/>
  <p:sldLayoutIdLst>
    <p:sldLayoutId id="2147483809"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810" r:id="rId12"/>
  </p:sldLayoutIdLst>
  <p:transition xmlns:p14="http://schemas.microsoft.com/office/powerpoint/2010/main"/>
  <p:txStyles>
    <p:titleStyle>
      <a:lvl1pPr algn="ctr" rtl="0" eaLnBrk="0" fontAlgn="base" hangingPunct="0">
        <a:spcBef>
          <a:spcPct val="0"/>
        </a:spcBef>
        <a:spcAft>
          <a:spcPct val="0"/>
        </a:spcAft>
        <a:defRPr sz="4400" b="0"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p:titleStyle>
    <p:bodyStyle>
      <a:lvl1pPr marL="342900" indent="-342900"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1pPr>
      <a:lvl2pPr marL="295275" indent="161925"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2pPr>
      <a:lvl3pPr marL="615950" indent="298450"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3pPr>
      <a:lvl4pPr marL="938213" indent="433388"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4pPr>
      <a:lvl5pPr marL="1258888" indent="569913"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5pPr>
      <a:lvl6pPr marL="1716088" algn="ctr" rtl="0" fontAlgn="base">
        <a:spcBef>
          <a:spcPts val="2600"/>
        </a:spcBef>
        <a:spcAft>
          <a:spcPct val="0"/>
        </a:spcAft>
        <a:defRPr sz="2200">
          <a:solidFill>
            <a:schemeClr val="tx1"/>
          </a:solidFill>
          <a:latin typeface="+mn-lt"/>
          <a:ea typeface="+mn-ea"/>
          <a:cs typeface="+mn-cs"/>
          <a:sym typeface="Lucida Grande" charset="0"/>
        </a:defRPr>
      </a:lvl6pPr>
      <a:lvl7pPr marL="2173288" algn="ctr" rtl="0" fontAlgn="base">
        <a:spcBef>
          <a:spcPts val="2600"/>
        </a:spcBef>
        <a:spcAft>
          <a:spcPct val="0"/>
        </a:spcAft>
        <a:defRPr sz="2200">
          <a:solidFill>
            <a:schemeClr val="tx1"/>
          </a:solidFill>
          <a:latin typeface="+mn-lt"/>
          <a:ea typeface="+mn-ea"/>
          <a:cs typeface="+mn-cs"/>
          <a:sym typeface="Lucida Grande" charset="0"/>
        </a:defRPr>
      </a:lvl7pPr>
      <a:lvl8pPr marL="2630488" algn="ctr" rtl="0" fontAlgn="base">
        <a:spcBef>
          <a:spcPts val="2600"/>
        </a:spcBef>
        <a:spcAft>
          <a:spcPct val="0"/>
        </a:spcAft>
        <a:defRPr sz="2200">
          <a:solidFill>
            <a:schemeClr val="tx1"/>
          </a:solidFill>
          <a:latin typeface="+mn-lt"/>
          <a:ea typeface="+mn-ea"/>
          <a:cs typeface="+mn-cs"/>
          <a:sym typeface="Lucida Grande" charset="0"/>
        </a:defRPr>
      </a:lvl8pPr>
      <a:lvl9pPr marL="3087688" algn="ctr" rtl="0" fontAlgn="base">
        <a:spcBef>
          <a:spcPts val="2600"/>
        </a:spcBef>
        <a:spcAft>
          <a:spcPct val="0"/>
        </a:spcAft>
        <a:defRPr sz="2200">
          <a:solidFill>
            <a:schemeClr val="tx1"/>
          </a:solidFill>
          <a:latin typeface="+mn-lt"/>
          <a:ea typeface="+mn-ea"/>
          <a:cs typeface="+mn-cs"/>
          <a:sym typeface="Lucida Grande"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2.png"/><Relationship Id="rId5"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1" Type="http://schemas.openxmlformats.org/officeDocument/2006/relationships/image" Target="../media/image18.png"/><Relationship Id="rId12" Type="http://schemas.openxmlformats.org/officeDocument/2006/relationships/image" Target="../media/image19.png"/><Relationship Id="rId13" Type="http://schemas.openxmlformats.org/officeDocument/2006/relationships/image" Target="../media/image20.png"/><Relationship Id="rId14" Type="http://schemas.openxmlformats.org/officeDocument/2006/relationships/image" Target="../media/image21.png"/><Relationship Id="rId15" Type="http://schemas.openxmlformats.org/officeDocument/2006/relationships/image" Target="../media/image22.png"/><Relationship Id="rId16" Type="http://schemas.openxmlformats.org/officeDocument/2006/relationships/image" Target="../media/image23.png"/><Relationship Id="rId17" Type="http://schemas.openxmlformats.org/officeDocument/2006/relationships/image" Target="../media/image24.png"/><Relationship Id="rId18" Type="http://schemas.openxmlformats.org/officeDocument/2006/relationships/image" Target="../media/image25.png"/><Relationship Id="rId19" Type="http://schemas.openxmlformats.org/officeDocument/2006/relationships/image" Target="../media/image26.png"/><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9" Type="http://schemas.openxmlformats.org/officeDocument/2006/relationships/image" Target="../media/image16.png"/><Relationship Id="rId10"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9.xml.rels><?xml version="1.0" encoding="UTF-8" standalone="yes"?>
<Relationships xmlns="http://schemas.openxmlformats.org/package/2006/relationships"><Relationship Id="rId11" Type="http://schemas.openxmlformats.org/officeDocument/2006/relationships/image" Target="../media/image41.png"/><Relationship Id="rId12" Type="http://schemas.openxmlformats.org/officeDocument/2006/relationships/chart" Target="../charts/chart3.xml"/><Relationship Id="rId13" Type="http://schemas.openxmlformats.org/officeDocument/2006/relationships/chart" Target="../charts/chart4.xml"/><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6.jpeg"/><Relationship Id="rId4" Type="http://schemas.openxmlformats.org/officeDocument/2006/relationships/chart" Target="../charts/chart1.xml"/><Relationship Id="rId5" Type="http://schemas.openxmlformats.org/officeDocument/2006/relationships/chart" Target="../charts/chart2.xml"/><Relationship Id="rId6" Type="http://schemas.openxmlformats.org/officeDocument/2006/relationships/image" Target="../media/image37.png"/><Relationship Id="rId7" Type="http://schemas.openxmlformats.org/officeDocument/2006/relationships/image" Target="../media/image38.png"/><Relationship Id="rId8" Type="http://schemas.openxmlformats.org/officeDocument/2006/relationships/image" Target="../media/image39.png"/><Relationship Id="rId9" Type="http://schemas.openxmlformats.org/officeDocument/2006/relationships/image" Target="../media/image40.png"/><Relationship Id="rId10"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4" Type="http://schemas.openxmlformats.org/officeDocument/2006/relationships/hyperlink" Target="http://docs.basho.com" TargetMode="External"/><Relationship Id="rId5" Type="http://schemas.openxmlformats.org/officeDocument/2006/relationships/hyperlink" Target="https://basho.com/resources/" TargetMode="External"/><Relationship Id="rId6" Type="http://schemas.openxmlformats.org/officeDocument/2006/relationships/hyperlink" Target="http://www.youtube.com/BashoTechnologies" TargetMode="External"/><Relationship Id="rId7" Type="http://schemas.openxmlformats.org/officeDocument/2006/relationships/hyperlink" Target="http://www.ricon.io" TargetMode="External"/><Relationship Id="rId8" Type="http://schemas.openxmlformats.org/officeDocument/2006/relationships/hyperlink" Target="http://www.littleriakbook.com" TargetMode="External"/><Relationship Id="rId9" Type="http://schemas.openxmlformats.org/officeDocument/2006/relationships/hyperlink" Target="http://www.basho.com" TargetMode="External"/><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olor-vert.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1247749"/>
            <a:ext cx="3874247" cy="3933851"/>
          </a:xfrm>
          <a:prstGeom prst="rect">
            <a:avLst/>
          </a:prstGeom>
        </p:spPr>
      </p:pic>
    </p:spTree>
    <p:extLst>
      <p:ext uri="{BB962C8B-B14F-4D97-AF65-F5344CB8AC3E}">
        <p14:creationId xmlns:p14="http://schemas.microsoft.com/office/powerpoint/2010/main" val="41409271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53"/>
          <p:cNvPicPr preferRelativeResize="0"/>
          <p:nvPr/>
        </p:nvPicPr>
        <p:blipFill>
          <a:blip r:embed="rId3">
            <a:alphaModFix amt="25000"/>
          </a:blip>
          <a:stretch>
            <a:fillRect/>
          </a:stretch>
        </p:blipFill>
        <p:spPr>
          <a:xfrm>
            <a:off x="1865252" y="1371600"/>
            <a:ext cx="5413496" cy="2046978"/>
          </a:xfrm>
          <a:prstGeom prst="rect">
            <a:avLst/>
          </a:prstGeom>
          <a:noFill/>
          <a:ln>
            <a:noFill/>
          </a:ln>
        </p:spPr>
      </p:pic>
      <p:sp>
        <p:nvSpPr>
          <p:cNvPr id="22" name="Title 1"/>
          <p:cNvSpPr>
            <a:spLocks noGrp="1"/>
          </p:cNvSpPr>
          <p:nvPr>
            <p:ph type="title"/>
          </p:nvPr>
        </p:nvSpPr>
        <p:spPr>
          <a:xfrm>
            <a:off x="0" y="2857501"/>
            <a:ext cx="9144000" cy="1142999"/>
          </a:xfrm>
        </p:spPr>
        <p:txBody>
          <a:bodyPr/>
          <a:lstStyle/>
          <a:p>
            <a:r>
              <a:rPr lang="en-US" dirty="0" smtClean="0"/>
              <a:t>Availability</a:t>
            </a:r>
            <a:endParaRPr lang="en-US" dirty="0"/>
          </a:p>
        </p:txBody>
      </p:sp>
    </p:spTree>
    <p:extLst>
      <p:ext uri="{BB962C8B-B14F-4D97-AF65-F5344CB8AC3E}">
        <p14:creationId xmlns:p14="http://schemas.microsoft.com/office/powerpoint/2010/main" val="146040486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2" name="Title 1"/>
          <p:cNvSpPr>
            <a:spLocks noGrp="1"/>
          </p:cNvSpPr>
          <p:nvPr>
            <p:ph type="title"/>
          </p:nvPr>
        </p:nvSpPr>
        <p:spPr>
          <a:xfrm>
            <a:off x="0" y="1"/>
            <a:ext cx="9144000" cy="1142999"/>
          </a:xfrm>
        </p:spPr>
        <p:txBody>
          <a:bodyPr/>
          <a:lstStyle/>
          <a:p>
            <a:r>
              <a:rPr lang="en-US" dirty="0" smtClean="0"/>
              <a:t>Masterless Architecture</a:t>
            </a:r>
            <a:endParaRPr lang="en-US" dirty="0"/>
          </a:p>
        </p:txBody>
      </p:sp>
      <p:pic>
        <p:nvPicPr>
          <p:cNvPr id="11" name="Picture 1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sp>
        <p:nvSpPr>
          <p:cNvPr id="26" name="TextBox 25"/>
          <p:cNvSpPr txBox="1"/>
          <p:nvPr/>
        </p:nvSpPr>
        <p:spPr>
          <a:xfrm>
            <a:off x="304800" y="1264935"/>
            <a:ext cx="8458200" cy="707886"/>
          </a:xfrm>
          <a:prstGeom prst="rect">
            <a:avLst/>
          </a:prstGeom>
          <a:noFill/>
        </p:spPr>
        <p:txBody>
          <a:bodyPr wrap="square" rtlCol="0">
            <a:spAutoFit/>
          </a:bodyPr>
          <a:lstStyle/>
          <a:p>
            <a:pPr algn="l" fontAlgn="auto">
              <a:spcBef>
                <a:spcPts val="600"/>
              </a:spcBef>
              <a:spcAft>
                <a:spcPts val="600"/>
              </a:spcAft>
              <a:defRPr/>
            </a:pPr>
            <a:r>
              <a:rPr lang="en-US" sz="2000" kern="0" dirty="0" smtClean="0">
                <a:solidFill>
                  <a:sysClr val="windowText" lastClr="000000"/>
                </a:solidFill>
                <a:latin typeface="Lucida Grande"/>
                <a:cs typeface="Lucida Grande"/>
              </a:rPr>
              <a:t>Riak has a masterless architecture </a:t>
            </a:r>
            <a:r>
              <a:rPr lang="en-US" sz="2000" kern="0" dirty="0">
                <a:solidFill>
                  <a:sysClr val="windowText" lastClr="000000"/>
                </a:solidFill>
                <a:latin typeface="Lucida Grande"/>
                <a:cs typeface="Lucida Grande"/>
              </a:rPr>
              <a:t>in which </a:t>
            </a:r>
            <a:r>
              <a:rPr lang="en-US" sz="2000" kern="0" dirty="0" smtClean="0">
                <a:solidFill>
                  <a:sysClr val="windowText" lastClr="000000"/>
                </a:solidFill>
                <a:latin typeface="Lucida Grande"/>
                <a:cs typeface="Lucida Grande"/>
              </a:rPr>
              <a:t>every </a:t>
            </a:r>
            <a:r>
              <a:rPr lang="en-US" sz="2000" kern="0" dirty="0">
                <a:solidFill>
                  <a:sysClr val="windowText" lastClr="000000"/>
                </a:solidFill>
                <a:latin typeface="Lucida Grande"/>
                <a:cs typeface="Lucida Grande"/>
              </a:rPr>
              <a:t>node in a </a:t>
            </a:r>
            <a:r>
              <a:rPr lang="en-US" sz="2000" kern="0" dirty="0" smtClean="0">
                <a:solidFill>
                  <a:sysClr val="windowText" lastClr="000000"/>
                </a:solidFill>
                <a:latin typeface="Lucida Grande"/>
                <a:cs typeface="Lucida Grande"/>
              </a:rPr>
              <a:t>cluster </a:t>
            </a:r>
            <a:r>
              <a:rPr lang="en-US" sz="2000" kern="0" dirty="0">
                <a:solidFill>
                  <a:sysClr val="windowText" lastClr="000000"/>
                </a:solidFill>
                <a:latin typeface="Lucida Grande"/>
                <a:cs typeface="Lucida Grande"/>
              </a:rPr>
              <a:t>is capable of serving read and write requests</a:t>
            </a:r>
            <a:r>
              <a:rPr lang="en-US" sz="2000" kern="0" dirty="0" smtClean="0">
                <a:solidFill>
                  <a:sysClr val="windowText" lastClr="000000"/>
                </a:solidFill>
                <a:latin typeface="Lucida Grande"/>
                <a:cs typeface="Lucida Grande"/>
              </a:rPr>
              <a:t>.</a:t>
            </a:r>
            <a:endParaRPr lang="en-US" sz="2000" kern="0" dirty="0">
              <a:solidFill>
                <a:sysClr val="windowText" lastClr="000000"/>
              </a:solidFill>
              <a:latin typeface="Lucida Grande"/>
              <a:cs typeface="Lucida Grande"/>
            </a:endParaRPr>
          </a:p>
        </p:txBody>
      </p:sp>
      <p:sp>
        <p:nvSpPr>
          <p:cNvPr id="27" name="TextBox 26"/>
          <p:cNvSpPr txBox="1"/>
          <p:nvPr/>
        </p:nvSpPr>
        <p:spPr>
          <a:xfrm>
            <a:off x="457200" y="5641630"/>
            <a:ext cx="83058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Clients are routed to nodes using standard load balancing appliances or software like </a:t>
            </a:r>
            <a:r>
              <a:rPr lang="en-US" sz="2000" kern="0" dirty="0" err="1" smtClean="0">
                <a:solidFill>
                  <a:sysClr val="windowText" lastClr="000000"/>
                </a:solidFill>
                <a:latin typeface="Lucida Grande"/>
                <a:cs typeface="Lucida Grande"/>
              </a:rPr>
              <a:t>Nginx</a:t>
            </a:r>
            <a:r>
              <a:rPr lang="en-US" sz="2000" kern="0" dirty="0" smtClean="0">
                <a:solidFill>
                  <a:sysClr val="windowText" lastClr="000000"/>
                </a:solidFill>
                <a:latin typeface="Lucida Grande"/>
                <a:cs typeface="Lucida Grande"/>
              </a:rPr>
              <a:t> or </a:t>
            </a:r>
            <a:r>
              <a:rPr lang="en-US" sz="2000" kern="0" dirty="0" err="1" smtClean="0">
                <a:solidFill>
                  <a:sysClr val="windowText" lastClr="000000"/>
                </a:solidFill>
                <a:latin typeface="Lucida Grande"/>
                <a:cs typeface="Lucida Grande"/>
              </a:rPr>
              <a:t>HAProxy</a:t>
            </a:r>
            <a:r>
              <a:rPr lang="en-US" sz="2000" kern="0" dirty="0" smtClean="0">
                <a:solidFill>
                  <a:sysClr val="windowText" lastClr="000000"/>
                </a:solidFill>
                <a:latin typeface="Lucida Grande"/>
                <a:cs typeface="Lucida Grande"/>
              </a:rPr>
              <a:t>. </a:t>
            </a:r>
          </a:p>
        </p:txBody>
      </p:sp>
    </p:spTree>
    <p:extLst>
      <p:ext uri="{BB962C8B-B14F-4D97-AF65-F5344CB8AC3E}">
        <p14:creationId xmlns:p14="http://schemas.microsoft.com/office/powerpoint/2010/main" val="7957688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Even Distribution of Data</a:t>
            </a:r>
            <a:endParaRPr lang="en-US" dirty="0"/>
          </a:p>
        </p:txBody>
      </p:sp>
      <p:sp>
        <p:nvSpPr>
          <p:cNvPr id="26" name="TextBox 25"/>
          <p:cNvSpPr txBox="1"/>
          <p:nvPr/>
        </p:nvSpPr>
        <p:spPr>
          <a:xfrm>
            <a:off x="304800" y="1264935"/>
            <a:ext cx="8458200" cy="3262431"/>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Instead of manually sharding (partitioning) data Riak automatically distributes data evenly across a cluster </a:t>
            </a:r>
            <a:r>
              <a:rPr lang="en-US" sz="2000" kern="0" dirty="0">
                <a:solidFill>
                  <a:sysClr val="windowText" lastClr="000000"/>
                </a:solidFill>
                <a:latin typeface="Lucida Grande"/>
                <a:cs typeface="Lucida Grande"/>
              </a:rPr>
              <a:t>by </a:t>
            </a:r>
            <a:r>
              <a:rPr lang="en-US" sz="2000" kern="0" dirty="0" smtClean="0">
                <a:solidFill>
                  <a:sysClr val="windowText" lastClr="000000"/>
                </a:solidFill>
                <a:latin typeface="Lucida Grande"/>
                <a:cs typeface="Lucida Grande"/>
              </a:rPr>
              <a:t>hashing </a:t>
            </a:r>
            <a:r>
              <a:rPr lang="en-US" sz="2000" kern="0" dirty="0">
                <a:solidFill>
                  <a:sysClr val="windowText" lastClr="000000"/>
                </a:solidFill>
                <a:latin typeface="Lucida Grande"/>
                <a:cs typeface="Lucida Grande"/>
              </a:rPr>
              <a:t>keys using the SHA-1 algorithm that converts the key (bucket/</a:t>
            </a:r>
            <a:r>
              <a:rPr lang="en-US" sz="2000" kern="0" dirty="0" smtClean="0">
                <a:solidFill>
                  <a:sysClr val="windowText" lastClr="000000"/>
                </a:solidFill>
                <a:latin typeface="Lucida Grande"/>
                <a:cs typeface="Lucida Grande"/>
              </a:rPr>
              <a:t>key combination) </a:t>
            </a:r>
            <a:r>
              <a:rPr lang="en-US" sz="2000" kern="0" dirty="0">
                <a:solidFill>
                  <a:sysClr val="windowText" lastClr="000000"/>
                </a:solidFill>
                <a:latin typeface="Lucida Grande"/>
                <a:cs typeface="Lucida Grande"/>
              </a:rPr>
              <a:t>into a number from</a:t>
            </a:r>
            <a:r>
              <a:rPr lang="en-US" sz="2000" kern="0" dirty="0" smtClean="0">
                <a:solidFill>
                  <a:sysClr val="windowText" lastClr="000000"/>
                </a:solidFill>
                <a:latin typeface="Lucida Grande"/>
                <a:cs typeface="Lucida Grande"/>
              </a:rPr>
              <a:t>:</a:t>
            </a:r>
          </a:p>
          <a:p>
            <a:pPr marR="0" lvl="0" algn="l" defTabSz="914400" eaLnBrk="1" fontAlgn="auto" latinLnBrk="0" hangingPunct="1">
              <a:lnSpc>
                <a:spcPct val="100000"/>
              </a:lnSpc>
              <a:spcBef>
                <a:spcPts val="600"/>
              </a:spcBef>
              <a:spcAft>
                <a:spcPts val="600"/>
              </a:spcAft>
              <a:buClrTx/>
              <a:buSzTx/>
              <a:tabLst/>
              <a:defRPr/>
            </a:pPr>
            <a:endParaRPr lang="en-US" sz="2000" kern="0" dirty="0">
              <a:solidFill>
                <a:sysClr val="windowText" lastClr="000000"/>
              </a:solidFill>
              <a:latin typeface="Lucida Grande"/>
              <a:cs typeface="Lucida Grande"/>
            </a:endParaRPr>
          </a:p>
          <a:p>
            <a:pPr>
              <a:spcBef>
                <a:spcPts val="600"/>
              </a:spcBef>
              <a:spcAft>
                <a:spcPts val="600"/>
              </a:spcAft>
              <a:defRPr/>
            </a:pPr>
            <a:r>
              <a:rPr lang="en-US" sz="2200" dirty="0"/>
              <a:t>0 - </a:t>
            </a:r>
            <a:r>
              <a:rPr lang="en-US" sz="2200" dirty="0" smtClean="0"/>
              <a:t>1,461,501,637,330,902,918,203,684,832,716,283,019,655,932,542,976</a:t>
            </a:r>
            <a:endParaRPr lang="en-US" sz="2200" dirty="0"/>
          </a:p>
          <a:p>
            <a:pPr>
              <a:spcBef>
                <a:spcPts val="600"/>
              </a:spcBef>
              <a:spcAft>
                <a:spcPts val="600"/>
              </a:spcAft>
              <a:defRPr/>
            </a:pPr>
            <a:r>
              <a:rPr lang="en-US" sz="2200" dirty="0" smtClean="0"/>
              <a:t>or</a:t>
            </a:r>
          </a:p>
          <a:p>
            <a:pPr>
              <a:spcBef>
                <a:spcPts val="600"/>
              </a:spcBef>
              <a:spcAft>
                <a:spcPts val="600"/>
              </a:spcAft>
              <a:defRPr/>
            </a:pPr>
            <a:r>
              <a:rPr lang="en-US" sz="2200" dirty="0" smtClean="0"/>
              <a:t>0 - 2</a:t>
            </a:r>
            <a:r>
              <a:rPr lang="en-US" sz="2200" baseline="30000" dirty="0" smtClean="0"/>
              <a:t>160</a:t>
            </a:r>
            <a:endParaRPr lang="en-US" sz="2200" baseline="30000" dirty="0"/>
          </a:p>
        </p:txBody>
      </p:sp>
    </p:spTree>
    <p:extLst>
      <p:ext uri="{BB962C8B-B14F-4D97-AF65-F5344CB8AC3E}">
        <p14:creationId xmlns:p14="http://schemas.microsoft.com/office/powerpoint/2010/main" val="220515733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a:spLocks noGrp="1"/>
          </p:cNvSpPr>
          <p:nvPr>
            <p:ph type="title"/>
          </p:nvPr>
        </p:nvSpPr>
        <p:spPr>
          <a:xfrm>
            <a:off x="0" y="1"/>
            <a:ext cx="9144000" cy="1142999"/>
          </a:xfrm>
        </p:spPr>
        <p:txBody>
          <a:bodyPr/>
          <a:lstStyle/>
          <a:p>
            <a:r>
              <a:rPr lang="en-US" dirty="0" smtClean="0"/>
              <a:t>Consistent Hashing – The Ring</a:t>
            </a:r>
            <a:endParaRPr lang="en-US" dirty="0"/>
          </a:p>
        </p:txBody>
      </p:sp>
      <p:pic>
        <p:nvPicPr>
          <p:cNvPr id="19" name="Picture 18"/>
          <p:cNvPicPr>
            <a:picLocks noChangeAspect="1"/>
          </p:cNvPicPr>
          <p:nvPr/>
        </p:nvPicPr>
        <p:blipFill>
          <a:blip r:embed="rId3"/>
          <a:stretch>
            <a:fillRect/>
          </a:stretch>
        </p:blipFill>
        <p:spPr>
          <a:xfrm>
            <a:off x="448563" y="990600"/>
            <a:ext cx="8246874" cy="5638800"/>
          </a:xfrm>
          <a:prstGeom prst="rect">
            <a:avLst/>
          </a:prstGeom>
        </p:spPr>
      </p:pic>
    </p:spTree>
    <p:extLst>
      <p:ext uri="{BB962C8B-B14F-4D97-AF65-F5344CB8AC3E}">
        <p14:creationId xmlns:p14="http://schemas.microsoft.com/office/powerpoint/2010/main" val="345727788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Replication of Data</a:t>
            </a:r>
            <a:endParaRPr lang="en-US" dirty="0"/>
          </a:p>
        </p:txBody>
      </p:sp>
      <p:grpSp>
        <p:nvGrpSpPr>
          <p:cNvPr id="3" name="Group 2"/>
          <p:cNvGrpSpPr/>
          <p:nvPr/>
        </p:nvGrpSpPr>
        <p:grpSpPr>
          <a:xfrm>
            <a:off x="4114800" y="2438400"/>
            <a:ext cx="3811388" cy="3735188"/>
            <a:chOff x="2667000" y="1981200"/>
            <a:chExt cx="3811388" cy="3735188"/>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1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grpSp>
      <p:sp>
        <p:nvSpPr>
          <p:cNvPr id="26" name="TextBox 25"/>
          <p:cNvSpPr txBox="1"/>
          <p:nvPr/>
        </p:nvSpPr>
        <p:spPr>
          <a:xfrm>
            <a:off x="304800" y="1264935"/>
            <a:ext cx="8458200" cy="1015663"/>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a:solidFill>
                  <a:sysClr val="windowText" lastClr="000000"/>
                </a:solidFill>
                <a:latin typeface="Lucida Grande"/>
                <a:cs typeface="Lucida Grande"/>
              </a:rPr>
              <a:t>By default data written to Riak will be replicated to three (3) nodes in the </a:t>
            </a:r>
            <a:r>
              <a:rPr lang="en-US" sz="2000" kern="0" dirty="0" smtClean="0">
                <a:solidFill>
                  <a:sysClr val="windowText" lastClr="000000"/>
                </a:solidFill>
                <a:latin typeface="Lucida Grande"/>
                <a:cs typeface="Lucida Grande"/>
              </a:rPr>
              <a:t>cluster ensuring data remains available if one or more nodes fail.</a:t>
            </a:r>
            <a:endParaRPr lang="en-US" sz="2000" kern="0" dirty="0">
              <a:solidFill>
                <a:sysClr val="windowText" lastClr="000000"/>
              </a:solidFill>
              <a:latin typeface="Lucida Grande"/>
              <a:cs typeface="Lucida Grande"/>
            </a:endParaRPr>
          </a:p>
        </p:txBody>
      </p:sp>
      <p:sp>
        <p:nvSpPr>
          <p:cNvPr id="15" name="Shape 163"/>
          <p:cNvSpPr/>
          <p:nvPr/>
        </p:nvSpPr>
        <p:spPr>
          <a:xfrm>
            <a:off x="603782" y="3962400"/>
            <a:ext cx="2291818" cy="410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atin typeface="+mn-lt"/>
                <a:ea typeface="+mn-ea"/>
                <a:cs typeface="+mn-cs"/>
                <a:sym typeface="ArialUnicodeMS"/>
              </a:defRPr>
            </a:lvl1pPr>
          </a:lstStyle>
          <a:p>
            <a:pPr lvl="0">
              <a:defRPr sz="1800"/>
            </a:pPr>
            <a:r>
              <a:rPr sz="2000" dirty="0"/>
              <a:t>put(“bucket/key”)</a:t>
            </a:r>
          </a:p>
        </p:txBody>
      </p:sp>
      <p:cxnSp>
        <p:nvCxnSpPr>
          <p:cNvPr id="5" name="Straight Arrow Connector 4"/>
          <p:cNvCxnSpPr/>
          <p:nvPr/>
        </p:nvCxnSpPr>
        <p:spPr bwMode="auto">
          <a:xfrm>
            <a:off x="2971800" y="4191000"/>
            <a:ext cx="1066800" cy="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p:cNvCxnSpPr/>
          <p:nvPr/>
        </p:nvCxnSpPr>
        <p:spPr bwMode="auto">
          <a:xfrm>
            <a:off x="4876800" y="4191000"/>
            <a:ext cx="2209800" cy="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p:cNvCxnSpPr/>
          <p:nvPr/>
        </p:nvCxnSpPr>
        <p:spPr bwMode="auto">
          <a:xfrm flipV="1">
            <a:off x="4876800" y="3505200"/>
            <a:ext cx="1905000" cy="68580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Arrow Connector 27"/>
          <p:cNvCxnSpPr/>
          <p:nvPr/>
        </p:nvCxnSpPr>
        <p:spPr bwMode="auto">
          <a:xfrm>
            <a:off x="4876800" y="4191000"/>
            <a:ext cx="1981200" cy="83820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5999861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Gossip Protocol</a:t>
            </a:r>
            <a:endParaRPr lang="en-US" dirty="0"/>
          </a:p>
        </p:txBody>
      </p:sp>
      <p:grpSp>
        <p:nvGrpSpPr>
          <p:cNvPr id="3" name="Group 2"/>
          <p:cNvGrpSpPr/>
          <p:nvPr/>
        </p:nvGrpSpPr>
        <p:grpSpPr>
          <a:xfrm>
            <a:off x="2666306" y="2438400"/>
            <a:ext cx="3811388" cy="3735188"/>
            <a:chOff x="2667000" y="1981200"/>
            <a:chExt cx="3811388" cy="3735188"/>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1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grpSp>
      <p:sp>
        <p:nvSpPr>
          <p:cNvPr id="26" name="TextBox 25"/>
          <p:cNvSpPr txBox="1"/>
          <p:nvPr/>
        </p:nvSpPr>
        <p:spPr>
          <a:xfrm>
            <a:off x="304800" y="1264935"/>
            <a:ext cx="8458200" cy="1015663"/>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a:solidFill>
                  <a:sysClr val="windowText" lastClr="000000"/>
                </a:solidFill>
                <a:latin typeface="Lucida Grande"/>
                <a:cs typeface="Lucida Grande"/>
              </a:rPr>
              <a:t>Riak uses a “gossip protocol” to communicate the ring state and bucket properties around the cluster. Nodes periodically send their current view of the ring state to a randomly selected peer.</a:t>
            </a:r>
          </a:p>
        </p:txBody>
      </p:sp>
      <p:cxnSp>
        <p:nvCxnSpPr>
          <p:cNvPr id="19" name="Curved Connector 18"/>
          <p:cNvCxnSpPr/>
          <p:nvPr/>
        </p:nvCxnSpPr>
        <p:spPr>
          <a:xfrm rot="10800000" flipV="1">
            <a:off x="3657600" y="4191002"/>
            <a:ext cx="2057402" cy="914397"/>
          </a:xfrm>
          <a:prstGeom prst="curvedConnector3">
            <a:avLst>
              <a:gd name="adj1" fmla="val 50000"/>
            </a:avLst>
          </a:prstGeom>
          <a:ln w="38100" cmpd="sng">
            <a:solidFill>
              <a:schemeClr val="bg1">
                <a:lumMod val="8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7" name="Curved Connector 26"/>
          <p:cNvCxnSpPr/>
          <p:nvPr/>
        </p:nvCxnSpPr>
        <p:spPr>
          <a:xfrm rot="10800000">
            <a:off x="3733800" y="3352800"/>
            <a:ext cx="1600200" cy="12700"/>
          </a:xfrm>
          <a:prstGeom prst="curvedConnector3">
            <a:avLst>
              <a:gd name="adj1" fmla="val 50000"/>
            </a:avLst>
          </a:prstGeom>
          <a:ln w="38100" cmpd="sng">
            <a:solidFill>
              <a:schemeClr val="bg1">
                <a:lumMod val="8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9" name="Curved Connector 28"/>
          <p:cNvCxnSpPr/>
          <p:nvPr/>
        </p:nvCxnSpPr>
        <p:spPr>
          <a:xfrm>
            <a:off x="3429000" y="4191000"/>
            <a:ext cx="1981200" cy="990600"/>
          </a:xfrm>
          <a:prstGeom prst="curvedConnector3">
            <a:avLst>
              <a:gd name="adj1" fmla="val 50000"/>
            </a:avLst>
          </a:prstGeom>
          <a:ln w="38100" cmpd="sng">
            <a:solidFill>
              <a:schemeClr val="bg1">
                <a:lumMod val="85000"/>
              </a:schemeClr>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9210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Hinted Hand Off</a:t>
            </a:r>
            <a:endParaRPr lang="en-US" dirty="0"/>
          </a:p>
        </p:txBody>
      </p:sp>
      <p:grpSp>
        <p:nvGrpSpPr>
          <p:cNvPr id="3" name="Group 2"/>
          <p:cNvGrpSpPr/>
          <p:nvPr/>
        </p:nvGrpSpPr>
        <p:grpSpPr>
          <a:xfrm>
            <a:off x="4114800" y="2438400"/>
            <a:ext cx="3811388" cy="3735188"/>
            <a:chOff x="2667000" y="1981200"/>
            <a:chExt cx="3811388" cy="3735188"/>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1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grpSp>
      <p:sp>
        <p:nvSpPr>
          <p:cNvPr id="26" name="TextBox 25"/>
          <p:cNvSpPr txBox="1"/>
          <p:nvPr/>
        </p:nvSpPr>
        <p:spPr>
          <a:xfrm>
            <a:off x="304800" y="1264935"/>
            <a:ext cx="8458200" cy="1015663"/>
          </a:xfrm>
          <a:prstGeom prst="rect">
            <a:avLst/>
          </a:prstGeom>
          <a:noFill/>
        </p:spPr>
        <p:txBody>
          <a:bodyPr wrap="square" rtlCol="0">
            <a:spAutoFit/>
          </a:bodyPr>
          <a:lstStyle/>
          <a:p>
            <a:pPr lvl="0" algn="l" defTabSz="914400">
              <a:spcBef>
                <a:spcPts val="600"/>
              </a:spcBef>
              <a:spcAft>
                <a:spcPts val="600"/>
              </a:spcAft>
              <a:defRPr/>
            </a:pPr>
            <a:r>
              <a:rPr lang="en-US" sz="2000" kern="0" dirty="0">
                <a:solidFill>
                  <a:sysClr val="windowText" lastClr="000000"/>
                </a:solidFill>
                <a:latin typeface="Lucida Grande"/>
                <a:cs typeface="Lucida Grande"/>
              </a:rPr>
              <a:t>Hinted handoff allows Riak nodes to temporarily take over storage operations for a failed node and update that node with changes when it comes back online.</a:t>
            </a:r>
          </a:p>
        </p:txBody>
      </p:sp>
      <p:sp>
        <p:nvSpPr>
          <p:cNvPr id="15" name="Shape 163"/>
          <p:cNvSpPr/>
          <p:nvPr/>
        </p:nvSpPr>
        <p:spPr>
          <a:xfrm>
            <a:off x="603782" y="3962400"/>
            <a:ext cx="2291818" cy="410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atin typeface="+mn-lt"/>
                <a:ea typeface="+mn-ea"/>
                <a:cs typeface="+mn-cs"/>
                <a:sym typeface="ArialUnicodeMS"/>
              </a:defRPr>
            </a:lvl1pPr>
          </a:lstStyle>
          <a:p>
            <a:pPr lvl="0">
              <a:defRPr sz="1800"/>
            </a:pPr>
            <a:r>
              <a:rPr sz="2000" dirty="0"/>
              <a:t>put(“bucket/key”)</a:t>
            </a:r>
          </a:p>
        </p:txBody>
      </p:sp>
      <p:cxnSp>
        <p:nvCxnSpPr>
          <p:cNvPr id="5" name="Straight Arrow Connector 4"/>
          <p:cNvCxnSpPr/>
          <p:nvPr/>
        </p:nvCxnSpPr>
        <p:spPr bwMode="auto">
          <a:xfrm>
            <a:off x="2971800" y="4191000"/>
            <a:ext cx="1066800" cy="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p:cNvCxnSpPr/>
          <p:nvPr/>
        </p:nvCxnSpPr>
        <p:spPr bwMode="auto">
          <a:xfrm>
            <a:off x="4876800" y="4191000"/>
            <a:ext cx="2209800" cy="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p:cNvCxnSpPr/>
          <p:nvPr/>
        </p:nvCxnSpPr>
        <p:spPr bwMode="auto">
          <a:xfrm flipV="1">
            <a:off x="4876800" y="3505200"/>
            <a:ext cx="1905000" cy="68580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Arrow Connector 27"/>
          <p:cNvCxnSpPr/>
          <p:nvPr/>
        </p:nvCxnSpPr>
        <p:spPr bwMode="auto">
          <a:xfrm>
            <a:off x="4876800" y="4191000"/>
            <a:ext cx="1143000" cy="1219200"/>
          </a:xfrm>
          <a:prstGeom prst="straightConnector1">
            <a:avLst/>
          </a:prstGeom>
          <a:solidFill>
            <a:schemeClr val="accent1"/>
          </a:solidFill>
          <a:ln w="381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Multiply 5"/>
          <p:cNvSpPr/>
          <p:nvPr/>
        </p:nvSpPr>
        <p:spPr bwMode="auto">
          <a:xfrm>
            <a:off x="6858000" y="4876800"/>
            <a:ext cx="762000" cy="762000"/>
          </a:xfrm>
          <a:prstGeom prst="mathMultiply">
            <a:avLst/>
          </a:pr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7805831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53"/>
          <p:cNvPicPr preferRelativeResize="0"/>
          <p:nvPr/>
        </p:nvPicPr>
        <p:blipFill>
          <a:blip r:embed="rId3">
            <a:alphaModFix amt="25000"/>
          </a:blip>
          <a:stretch>
            <a:fillRect/>
          </a:stretch>
        </p:blipFill>
        <p:spPr>
          <a:xfrm>
            <a:off x="1865252" y="1371600"/>
            <a:ext cx="5413496" cy="2046978"/>
          </a:xfrm>
          <a:prstGeom prst="rect">
            <a:avLst/>
          </a:prstGeom>
          <a:noFill/>
          <a:ln>
            <a:noFill/>
          </a:ln>
        </p:spPr>
      </p:pic>
      <p:sp>
        <p:nvSpPr>
          <p:cNvPr id="22" name="Title 1"/>
          <p:cNvSpPr>
            <a:spLocks noGrp="1"/>
          </p:cNvSpPr>
          <p:nvPr>
            <p:ph type="title"/>
          </p:nvPr>
        </p:nvSpPr>
        <p:spPr>
          <a:xfrm>
            <a:off x="0" y="2857501"/>
            <a:ext cx="9144000" cy="1142999"/>
          </a:xfrm>
        </p:spPr>
        <p:txBody>
          <a:bodyPr/>
          <a:lstStyle/>
          <a:p>
            <a:r>
              <a:rPr lang="en-US" dirty="0" smtClean="0"/>
              <a:t>Fault Tolerance</a:t>
            </a:r>
            <a:endParaRPr lang="en-US" dirty="0"/>
          </a:p>
        </p:txBody>
      </p:sp>
    </p:spTree>
    <p:extLst>
      <p:ext uri="{BB962C8B-B14F-4D97-AF65-F5344CB8AC3E}">
        <p14:creationId xmlns:p14="http://schemas.microsoft.com/office/powerpoint/2010/main" val="27897671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Read Repair</a:t>
            </a:r>
            <a:endParaRPr lang="en-US" dirty="0"/>
          </a:p>
        </p:txBody>
      </p:sp>
      <p:grpSp>
        <p:nvGrpSpPr>
          <p:cNvPr id="3" name="Group 2"/>
          <p:cNvGrpSpPr/>
          <p:nvPr/>
        </p:nvGrpSpPr>
        <p:grpSpPr>
          <a:xfrm>
            <a:off x="4114800" y="2438400"/>
            <a:ext cx="3811388" cy="3735188"/>
            <a:chOff x="2667000" y="1981200"/>
            <a:chExt cx="3811388" cy="3735188"/>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1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grpSp>
      <p:sp>
        <p:nvSpPr>
          <p:cNvPr id="26" name="TextBox 25"/>
          <p:cNvSpPr txBox="1"/>
          <p:nvPr/>
        </p:nvSpPr>
        <p:spPr>
          <a:xfrm>
            <a:off x="304800" y="1264935"/>
            <a:ext cx="8458200" cy="1785104"/>
          </a:xfrm>
          <a:prstGeom prst="rect">
            <a:avLst/>
          </a:prstGeom>
          <a:noFill/>
        </p:spPr>
        <p:txBody>
          <a:bodyPr wrap="square" rtlCol="0">
            <a:spAutoFit/>
          </a:bodyPr>
          <a:lstStyle/>
          <a:p>
            <a:pPr lvl="0" algn="l" defTabSz="914400">
              <a:spcBef>
                <a:spcPts val="600"/>
              </a:spcBef>
              <a:spcAft>
                <a:spcPts val="600"/>
              </a:spcAft>
              <a:defRPr/>
            </a:pPr>
            <a:r>
              <a:rPr lang="en-US" sz="2000" kern="0" dirty="0" smtClean="0">
                <a:solidFill>
                  <a:sysClr val="windowText" lastClr="000000"/>
                </a:solidFill>
                <a:latin typeface="Lucida Grande"/>
                <a:cs typeface="Lucida Grande"/>
              </a:rPr>
              <a:t>Read repair occurs when a successful read occurs but not all replicas agree on the value to return</a:t>
            </a:r>
            <a:r>
              <a:rPr lang="en-US" sz="2000" kern="0" dirty="0">
                <a:solidFill>
                  <a:sysClr val="windowText" lastClr="000000"/>
                </a:solidFill>
                <a:latin typeface="Lucida Grande"/>
                <a:cs typeface="Lucida Grande"/>
              </a:rPr>
              <a:t>. </a:t>
            </a:r>
            <a:r>
              <a:rPr lang="en-US" sz="2000" kern="0" dirty="0" smtClean="0">
                <a:solidFill>
                  <a:sysClr val="windowText" lastClr="000000"/>
                </a:solidFill>
                <a:latin typeface="Lucida Grande"/>
                <a:cs typeface="Lucida Grande"/>
              </a:rPr>
              <a:t>Replicas found </a:t>
            </a:r>
            <a:r>
              <a:rPr lang="en-US" sz="2000" kern="0" dirty="0">
                <a:solidFill>
                  <a:sysClr val="windowText" lastClr="000000"/>
                </a:solidFill>
                <a:latin typeface="Lucida Grande"/>
                <a:cs typeface="Lucida Grande"/>
              </a:rPr>
              <a:t>to be missing </a:t>
            </a:r>
            <a:r>
              <a:rPr lang="en-US" sz="2000" kern="0" dirty="0" smtClean="0">
                <a:solidFill>
                  <a:sysClr val="windowText" lastClr="000000"/>
                </a:solidFill>
                <a:latin typeface="Lucida Grande"/>
                <a:cs typeface="Lucida Grande"/>
              </a:rPr>
              <a:t>data or </a:t>
            </a:r>
            <a:r>
              <a:rPr lang="en-US" sz="2000" kern="0" dirty="0">
                <a:solidFill>
                  <a:sysClr val="windowText" lastClr="000000"/>
                </a:solidFill>
                <a:latin typeface="Lucida Grande"/>
                <a:cs typeface="Lucida Grande"/>
              </a:rPr>
              <a:t>out of </a:t>
            </a:r>
            <a:r>
              <a:rPr lang="en-US" sz="2000" kern="0" dirty="0" smtClean="0">
                <a:solidFill>
                  <a:sysClr val="windowText" lastClr="000000"/>
                </a:solidFill>
                <a:latin typeface="Lucida Grande"/>
                <a:cs typeface="Lucida Grande"/>
              </a:rPr>
              <a:t>sync are repaired using data from the healthy replicas.</a:t>
            </a:r>
            <a:endParaRPr lang="en-US" sz="2000" kern="0" dirty="0">
              <a:solidFill>
                <a:sysClr val="windowText" lastClr="000000"/>
              </a:solidFill>
              <a:latin typeface="Lucida Grande"/>
              <a:cs typeface="Lucida Grande"/>
            </a:endParaRPr>
          </a:p>
          <a:p>
            <a:pPr lvl="0" algn="l" defTabSz="914400">
              <a:spcBef>
                <a:spcPts val="600"/>
              </a:spcBef>
              <a:spcAft>
                <a:spcPts val="600"/>
              </a:spcAft>
              <a:defRPr/>
            </a:pPr>
            <a:endParaRPr lang="en-US" sz="2000" kern="0" dirty="0">
              <a:solidFill>
                <a:sysClr val="windowText" lastClr="000000"/>
              </a:solidFill>
              <a:latin typeface="Lucida Grande"/>
              <a:cs typeface="Lucida Grande"/>
            </a:endParaRPr>
          </a:p>
        </p:txBody>
      </p:sp>
      <p:sp>
        <p:nvSpPr>
          <p:cNvPr id="15" name="Shape 163"/>
          <p:cNvSpPr/>
          <p:nvPr/>
        </p:nvSpPr>
        <p:spPr>
          <a:xfrm>
            <a:off x="612673" y="3962400"/>
            <a:ext cx="2274035" cy="410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atin typeface="+mn-lt"/>
                <a:ea typeface="+mn-ea"/>
                <a:cs typeface="+mn-cs"/>
                <a:sym typeface="ArialUnicodeMS"/>
              </a:defRPr>
            </a:lvl1pPr>
          </a:lstStyle>
          <a:p>
            <a:pPr lvl="0">
              <a:defRPr sz="1800"/>
            </a:pPr>
            <a:r>
              <a:rPr lang="en-US" sz="2000" dirty="0" smtClean="0"/>
              <a:t>get</a:t>
            </a:r>
            <a:r>
              <a:rPr sz="2000" dirty="0" smtClean="0"/>
              <a:t>(</a:t>
            </a:r>
            <a:r>
              <a:rPr sz="2000" dirty="0"/>
              <a:t>“bucket/key”)</a:t>
            </a:r>
          </a:p>
        </p:txBody>
      </p:sp>
      <p:cxnSp>
        <p:nvCxnSpPr>
          <p:cNvPr id="5" name="Straight Arrow Connector 4"/>
          <p:cNvCxnSpPr/>
          <p:nvPr/>
        </p:nvCxnSpPr>
        <p:spPr bwMode="auto">
          <a:xfrm>
            <a:off x="2971800" y="4191000"/>
            <a:ext cx="1066800" cy="0"/>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p:cNvCxnSpPr/>
          <p:nvPr/>
        </p:nvCxnSpPr>
        <p:spPr bwMode="auto">
          <a:xfrm>
            <a:off x="4876800" y="4267200"/>
            <a:ext cx="2209800" cy="0"/>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p:cNvCxnSpPr/>
          <p:nvPr/>
        </p:nvCxnSpPr>
        <p:spPr bwMode="auto">
          <a:xfrm flipV="1">
            <a:off x="4876800" y="3429000"/>
            <a:ext cx="1905000" cy="685800"/>
          </a:xfrm>
          <a:prstGeom prst="straightConnector1">
            <a:avLst/>
          </a:prstGeom>
          <a:solidFill>
            <a:schemeClr val="accent1"/>
          </a:solidFill>
          <a:ln w="38100" cap="flat" cmpd="sng" algn="ctr">
            <a:solidFill>
              <a:schemeClr val="bg1">
                <a:lumMod val="65000"/>
              </a:schemeClr>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2250558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3"/>
          <a:stretch>
            <a:fillRect/>
          </a:stretch>
        </p:blipFill>
        <p:spPr>
          <a:xfrm>
            <a:off x="381000" y="2590800"/>
            <a:ext cx="3837889" cy="3765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Title 1"/>
          <p:cNvSpPr>
            <a:spLocks noGrp="1"/>
          </p:cNvSpPr>
          <p:nvPr>
            <p:ph type="title"/>
          </p:nvPr>
        </p:nvSpPr>
        <p:spPr>
          <a:xfrm>
            <a:off x="0" y="1"/>
            <a:ext cx="9144000" cy="1142999"/>
          </a:xfrm>
        </p:spPr>
        <p:txBody>
          <a:bodyPr/>
          <a:lstStyle/>
          <a:p>
            <a:r>
              <a:rPr lang="en-US" dirty="0" smtClean="0"/>
              <a:t>Active Anti-Entropy</a:t>
            </a:r>
            <a:endParaRPr lang="en-US" dirty="0"/>
          </a:p>
        </p:txBody>
      </p:sp>
      <p:grpSp>
        <p:nvGrpSpPr>
          <p:cNvPr id="3" name="Group 2"/>
          <p:cNvGrpSpPr/>
          <p:nvPr/>
        </p:nvGrpSpPr>
        <p:grpSpPr>
          <a:xfrm>
            <a:off x="4951612" y="2605943"/>
            <a:ext cx="3811388" cy="3735188"/>
            <a:chOff x="2667000" y="1981200"/>
            <a:chExt cx="3811388" cy="3735188"/>
          </a:xfrm>
        </p:grpSpPr>
        <p:sp>
          <p:nvSpPr>
            <p:cNvPr id="2" name="Donut 1"/>
            <p:cNvSpPr/>
            <p:nvPr/>
          </p:nvSpPr>
          <p:spPr bwMode="auto">
            <a:xfrm>
              <a:off x="2971800" y="2209800"/>
              <a:ext cx="3200400" cy="3200400"/>
            </a:xfrm>
            <a:prstGeom prst="donut">
              <a:avLst>
                <a:gd name="adj" fmla="val 1579"/>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10"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7200" y="1981200"/>
              <a:ext cx="610988" cy="610988"/>
            </a:xfrm>
            <a:prstGeom prst="rect">
              <a:avLst/>
            </a:prstGeom>
          </p:spPr>
        </p:pic>
        <p:pic>
          <p:nvPicPr>
            <p:cNvPr id="12" name="Picture 11"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495800"/>
              <a:ext cx="610988" cy="610988"/>
            </a:xfrm>
            <a:prstGeom prst="rect">
              <a:avLst/>
            </a:prstGeom>
          </p:spPr>
        </p:pic>
        <p:pic>
          <p:nvPicPr>
            <p:cNvPr id="13" name="Picture 12"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1800" y="4495800"/>
              <a:ext cx="610988" cy="610988"/>
            </a:xfrm>
            <a:prstGeom prst="rect">
              <a:avLst/>
            </a:prstGeom>
          </p:spPr>
        </p:pic>
        <p:pic>
          <p:nvPicPr>
            <p:cNvPr id="14" name="Picture 13"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7400" y="3505200"/>
              <a:ext cx="610988" cy="610988"/>
            </a:xfrm>
            <a:prstGeom prst="rect">
              <a:avLst/>
            </a:prstGeom>
          </p:spPr>
        </p:pic>
        <p:pic>
          <p:nvPicPr>
            <p:cNvPr id="16" name="Picture 15"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2590800"/>
              <a:ext cx="610988" cy="610988"/>
            </a:xfrm>
            <a:prstGeom prst="rect">
              <a:avLst/>
            </a:prstGeom>
          </p:spPr>
        </p:pic>
        <p:pic>
          <p:nvPicPr>
            <p:cNvPr id="23" name="Picture 22"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1800" y="2590800"/>
              <a:ext cx="610988" cy="610988"/>
            </a:xfrm>
            <a:prstGeom prst="rect">
              <a:avLst/>
            </a:prstGeom>
          </p:spPr>
        </p:pic>
        <p:pic>
          <p:nvPicPr>
            <p:cNvPr id="24" name="Picture 23"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7200" y="5105400"/>
              <a:ext cx="610988" cy="610988"/>
            </a:xfrm>
            <a:prstGeom prst="rect">
              <a:avLst/>
            </a:prstGeom>
          </p:spPr>
        </p:pic>
        <p:pic>
          <p:nvPicPr>
            <p:cNvPr id="25" name="Picture 24" descr="node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7000" y="3505200"/>
              <a:ext cx="610988" cy="610988"/>
            </a:xfrm>
            <a:prstGeom prst="rect">
              <a:avLst/>
            </a:prstGeom>
          </p:spPr>
        </p:pic>
      </p:grpSp>
      <p:sp>
        <p:nvSpPr>
          <p:cNvPr id="26" name="TextBox 25"/>
          <p:cNvSpPr txBox="1"/>
          <p:nvPr/>
        </p:nvSpPr>
        <p:spPr>
          <a:xfrm>
            <a:off x="304800" y="1264935"/>
            <a:ext cx="8458200" cy="1015663"/>
          </a:xfrm>
          <a:prstGeom prst="rect">
            <a:avLst/>
          </a:prstGeom>
          <a:noFill/>
        </p:spPr>
        <p:txBody>
          <a:bodyPr wrap="square" rtlCol="0">
            <a:spAutoFit/>
          </a:bodyPr>
          <a:lstStyle/>
          <a:p>
            <a:pPr lvl="0" algn="l" defTabSz="914400">
              <a:spcBef>
                <a:spcPts val="600"/>
              </a:spcBef>
              <a:spcAft>
                <a:spcPts val="600"/>
              </a:spcAft>
              <a:defRPr/>
            </a:pPr>
            <a:r>
              <a:rPr lang="en-US" sz="2000" kern="0" dirty="0" smtClean="0">
                <a:solidFill>
                  <a:sysClr val="windowText" lastClr="000000"/>
                </a:solidFill>
                <a:latin typeface="Lucida Grande"/>
                <a:cs typeface="Lucida Grande"/>
              </a:rPr>
              <a:t>AAE is a background process that compares </a:t>
            </a:r>
            <a:r>
              <a:rPr lang="en-US" sz="2000" kern="0" dirty="0" err="1" smtClean="0">
                <a:solidFill>
                  <a:sysClr val="windowText" lastClr="000000"/>
                </a:solidFill>
                <a:latin typeface="Lucida Grande"/>
                <a:cs typeface="Lucida Grande"/>
              </a:rPr>
              <a:t>Merkle</a:t>
            </a:r>
            <a:r>
              <a:rPr lang="en-US" sz="2000" kern="0" dirty="0" smtClean="0">
                <a:solidFill>
                  <a:sysClr val="windowText" lastClr="000000"/>
                </a:solidFill>
                <a:latin typeface="Lucida Grande"/>
                <a:cs typeface="Lucida Grande"/>
              </a:rPr>
              <a:t> trees to identify variations between nodes and trigger repair operations when errors are located.</a:t>
            </a:r>
            <a:endParaRPr lang="en-US" sz="2000" kern="0" dirty="0">
              <a:solidFill>
                <a:sysClr val="windowText" lastClr="000000"/>
              </a:solidFill>
              <a:latin typeface="Lucida Grande"/>
              <a:cs typeface="Lucida Grande"/>
            </a:endParaRPr>
          </a:p>
        </p:txBody>
      </p:sp>
      <p:cxnSp>
        <p:nvCxnSpPr>
          <p:cNvPr id="18" name="Straight Arrow Connector 17"/>
          <p:cNvCxnSpPr/>
          <p:nvPr/>
        </p:nvCxnSpPr>
        <p:spPr bwMode="auto">
          <a:xfrm>
            <a:off x="1600200" y="2927275"/>
            <a:ext cx="3276600" cy="1295400"/>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p:cNvCxnSpPr/>
          <p:nvPr/>
        </p:nvCxnSpPr>
        <p:spPr bwMode="auto">
          <a:xfrm>
            <a:off x="3581400" y="2927275"/>
            <a:ext cx="1524000" cy="457200"/>
          </a:xfrm>
          <a:prstGeom prst="straightConnector1">
            <a:avLst/>
          </a:prstGeom>
          <a:solidFill>
            <a:schemeClr val="accent1"/>
          </a:solidFill>
          <a:ln w="38100" cap="flat" cmpd="sng" algn="ctr">
            <a:solidFill>
              <a:schemeClr val="bg1">
                <a:lumMod val="65000"/>
              </a:schemeClr>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5555545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8"/>
          <p:cNvSpPr txBox="1">
            <a:spLocks/>
          </p:cNvSpPr>
          <p:nvPr/>
        </p:nvSpPr>
        <p:spPr>
          <a:xfrm>
            <a:off x="3810000" y="1524000"/>
            <a:ext cx="4572000" cy="4572000"/>
          </a:xfrm>
          <a:prstGeom prst="rect">
            <a:avLst/>
          </a:prstGeom>
        </p:spPr>
        <p:txBody>
          <a:bodyPr>
            <a:noAutofit/>
          </a:bodyPr>
          <a:lstStyle>
            <a:lvl1pPr marL="342900" indent="-342900"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1pPr>
            <a:lvl2pPr marL="295275" indent="161925"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2pPr>
            <a:lvl3pPr marL="615950" indent="298450"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3pPr>
            <a:lvl4pPr marL="938213" indent="433388"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4pPr>
            <a:lvl5pPr marL="1258888" indent="569913" algn="ctr" rtl="0" eaLnBrk="0" fontAlgn="base" hangingPunct="0">
              <a:spcBef>
                <a:spcPts val="2600"/>
              </a:spcBef>
              <a:spcAft>
                <a:spcPct val="0"/>
              </a:spcAft>
              <a:defRPr sz="2200" b="0" i="0">
                <a:solidFill>
                  <a:srgbClr val="595959"/>
                </a:solidFill>
                <a:latin typeface="Verdana"/>
                <a:ea typeface="+mn-ea"/>
                <a:cs typeface="Verdana"/>
                <a:sym typeface="Lucida Grande" charset="0"/>
              </a:defRPr>
            </a:lvl5pPr>
            <a:lvl6pPr marL="1716088" algn="ctr" rtl="0" fontAlgn="base">
              <a:spcBef>
                <a:spcPts val="2600"/>
              </a:spcBef>
              <a:spcAft>
                <a:spcPct val="0"/>
              </a:spcAft>
              <a:defRPr sz="2200">
                <a:solidFill>
                  <a:schemeClr val="tx1"/>
                </a:solidFill>
                <a:latin typeface="+mn-lt"/>
                <a:ea typeface="+mn-ea"/>
                <a:cs typeface="+mn-cs"/>
                <a:sym typeface="Lucida Grande" charset="0"/>
              </a:defRPr>
            </a:lvl6pPr>
            <a:lvl7pPr marL="2173288" algn="ctr" rtl="0" fontAlgn="base">
              <a:spcBef>
                <a:spcPts val="2600"/>
              </a:spcBef>
              <a:spcAft>
                <a:spcPct val="0"/>
              </a:spcAft>
              <a:defRPr sz="2200">
                <a:solidFill>
                  <a:schemeClr val="tx1"/>
                </a:solidFill>
                <a:latin typeface="+mn-lt"/>
                <a:ea typeface="+mn-ea"/>
                <a:cs typeface="+mn-cs"/>
                <a:sym typeface="Lucida Grande" charset="0"/>
              </a:defRPr>
            </a:lvl7pPr>
            <a:lvl8pPr marL="2630488" algn="ctr" rtl="0" fontAlgn="base">
              <a:spcBef>
                <a:spcPts val="2600"/>
              </a:spcBef>
              <a:spcAft>
                <a:spcPct val="0"/>
              </a:spcAft>
              <a:defRPr sz="2200">
                <a:solidFill>
                  <a:schemeClr val="tx1"/>
                </a:solidFill>
                <a:latin typeface="+mn-lt"/>
                <a:ea typeface="+mn-ea"/>
                <a:cs typeface="+mn-cs"/>
                <a:sym typeface="Lucida Grande" charset="0"/>
              </a:defRPr>
            </a:lvl8pPr>
            <a:lvl9pPr marL="3087688" algn="ctr" rtl="0" fontAlgn="base">
              <a:spcBef>
                <a:spcPts val="2600"/>
              </a:spcBef>
              <a:spcAft>
                <a:spcPct val="0"/>
              </a:spcAft>
              <a:defRPr sz="2200">
                <a:solidFill>
                  <a:schemeClr val="tx1"/>
                </a:solidFill>
                <a:latin typeface="+mn-lt"/>
                <a:ea typeface="+mn-ea"/>
                <a:cs typeface="+mn-cs"/>
                <a:sym typeface="Lucida Grande" charset="0"/>
              </a:defRPr>
            </a:lvl9pPr>
          </a:lstStyle>
          <a:p>
            <a:pPr marL="0" indent="0" algn="l"/>
            <a:r>
              <a:rPr lang="en-US" sz="1900" b="1" dirty="0" smtClean="0">
                <a:solidFill>
                  <a:schemeClr val="tx1"/>
                </a:solidFill>
                <a:latin typeface="+mj-lt"/>
                <a:cs typeface="Arial"/>
              </a:rPr>
              <a:t>Founded in 2008</a:t>
            </a:r>
            <a:br>
              <a:rPr lang="en-US" sz="1900" b="1" dirty="0" smtClean="0">
                <a:solidFill>
                  <a:schemeClr val="tx1"/>
                </a:solidFill>
                <a:latin typeface="+mj-lt"/>
                <a:cs typeface="Arial"/>
              </a:rPr>
            </a:br>
            <a:r>
              <a:rPr lang="en-US" sz="1900" dirty="0" smtClean="0">
                <a:solidFill>
                  <a:schemeClr val="tx1"/>
                </a:solidFill>
                <a:latin typeface="+mj-lt"/>
                <a:cs typeface="Arial"/>
              </a:rPr>
              <a:t>By executives and engineers from Akamai</a:t>
            </a:r>
            <a:endParaRPr lang="en-US" sz="1900" b="1" dirty="0" smtClean="0">
              <a:solidFill>
                <a:schemeClr val="tx1"/>
              </a:solidFill>
              <a:latin typeface="+mj-lt"/>
              <a:cs typeface="Arial"/>
            </a:endParaRPr>
          </a:p>
          <a:p>
            <a:pPr marL="0" indent="0" algn="l"/>
            <a:r>
              <a:rPr lang="en-US" sz="1900" b="1" dirty="0" smtClean="0">
                <a:solidFill>
                  <a:schemeClr val="tx1"/>
                </a:solidFill>
                <a:latin typeface="+mj-lt"/>
                <a:cs typeface="Arial"/>
              </a:rPr>
              <a:t>Creators of Riak</a:t>
            </a:r>
            <a:br>
              <a:rPr lang="en-US" sz="1900" b="1" dirty="0" smtClean="0">
                <a:solidFill>
                  <a:schemeClr val="tx1"/>
                </a:solidFill>
                <a:latin typeface="+mj-lt"/>
                <a:cs typeface="Arial"/>
              </a:rPr>
            </a:br>
            <a:r>
              <a:rPr lang="en-US" sz="1900" dirty="0" smtClean="0">
                <a:solidFill>
                  <a:schemeClr val="tx1"/>
                </a:solidFill>
                <a:latin typeface="+mj-lt"/>
                <a:cs typeface="Arial"/>
              </a:rPr>
              <a:t>Distributed, Highly Available, </a:t>
            </a:r>
            <a:r>
              <a:rPr lang="en-US" sz="1900" dirty="0" err="1" smtClean="0">
                <a:solidFill>
                  <a:schemeClr val="tx1"/>
                </a:solidFill>
                <a:latin typeface="+mj-lt"/>
                <a:cs typeface="Arial"/>
              </a:rPr>
              <a:t>NoSQL</a:t>
            </a:r>
            <a:r>
              <a:rPr lang="en-US" sz="1900" dirty="0" smtClean="0">
                <a:solidFill>
                  <a:schemeClr val="tx1"/>
                </a:solidFill>
                <a:latin typeface="+mj-lt"/>
                <a:cs typeface="Arial"/>
              </a:rPr>
              <a:t> Database.  2011 – Riak v1.0</a:t>
            </a:r>
            <a:endParaRPr lang="en-US" sz="1900" b="1" dirty="0" smtClean="0">
              <a:solidFill>
                <a:schemeClr val="tx1"/>
              </a:solidFill>
              <a:latin typeface="+mj-lt"/>
              <a:cs typeface="Arial"/>
            </a:endParaRPr>
          </a:p>
          <a:p>
            <a:pPr marL="0" indent="0" algn="l"/>
            <a:r>
              <a:rPr lang="en-US" sz="1900" b="1" dirty="0" smtClean="0">
                <a:solidFill>
                  <a:schemeClr val="tx1"/>
                </a:solidFill>
                <a:latin typeface="+mj-lt"/>
                <a:cs typeface="Arial"/>
              </a:rPr>
              <a:t>Global Offices </a:t>
            </a:r>
            <a:br>
              <a:rPr lang="en-US" sz="1900" b="1" dirty="0" smtClean="0">
                <a:solidFill>
                  <a:schemeClr val="tx1"/>
                </a:solidFill>
                <a:latin typeface="+mj-lt"/>
                <a:cs typeface="Arial"/>
              </a:rPr>
            </a:br>
            <a:r>
              <a:rPr lang="en-US" sz="1900" dirty="0" smtClean="0">
                <a:solidFill>
                  <a:schemeClr val="tx1"/>
                </a:solidFill>
                <a:latin typeface="+mj-lt"/>
                <a:cs typeface="Arial"/>
              </a:rPr>
              <a:t>Seattle (HQ), Washington DC, London, Tokyo</a:t>
            </a:r>
            <a:endParaRPr lang="en-US" sz="1900" b="1" dirty="0" smtClean="0">
              <a:solidFill>
                <a:schemeClr val="tx1"/>
              </a:solidFill>
              <a:latin typeface="+mj-lt"/>
              <a:cs typeface="Arial"/>
            </a:endParaRPr>
          </a:p>
          <a:p>
            <a:pPr marL="0" indent="0" algn="l"/>
            <a:r>
              <a:rPr lang="en-US" sz="1900" b="1" dirty="0" smtClean="0">
                <a:solidFill>
                  <a:schemeClr val="tx1"/>
                </a:solidFill>
                <a:latin typeface="+mj-lt"/>
                <a:cs typeface="Arial"/>
              </a:rPr>
              <a:t>100+ employees</a:t>
            </a:r>
          </a:p>
          <a:p>
            <a:pPr marL="0" indent="0" algn="l"/>
            <a:r>
              <a:rPr lang="en-US" sz="1900" b="1" dirty="0" smtClean="0">
                <a:solidFill>
                  <a:schemeClr val="tx1"/>
                </a:solidFill>
                <a:latin typeface="+mj-lt"/>
                <a:cs typeface="Arial"/>
              </a:rPr>
              <a:t>Customers – 30% of Fortune 50</a:t>
            </a:r>
          </a:p>
        </p:txBody>
      </p:sp>
      <p:pic>
        <p:nvPicPr>
          <p:cNvPr id="4" name="Picture 3" descr="unnam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3810000"/>
            <a:ext cx="1371600" cy="2360426"/>
          </a:xfrm>
          <a:prstGeom prst="rect">
            <a:avLst/>
          </a:prstGeom>
        </p:spPr>
      </p:pic>
      <p:pic>
        <p:nvPicPr>
          <p:cNvPr id="6" name="Picture 5"/>
          <p:cNvPicPr>
            <a:picLocks noChangeAspect="1"/>
          </p:cNvPicPr>
          <p:nvPr/>
        </p:nvPicPr>
        <p:blipFill>
          <a:blip r:embed="rId3"/>
          <a:stretch>
            <a:fillRect/>
          </a:stretch>
        </p:blipFill>
        <p:spPr>
          <a:xfrm>
            <a:off x="609600" y="1447800"/>
            <a:ext cx="2916231" cy="1108167"/>
          </a:xfrm>
          <a:prstGeom prst="rect">
            <a:avLst/>
          </a:prstGeom>
        </p:spPr>
      </p:pic>
      <p:sp>
        <p:nvSpPr>
          <p:cNvPr id="8" name="Title 1"/>
          <p:cNvSpPr txBox="1">
            <a:spLocks/>
          </p:cNvSpPr>
          <p:nvPr/>
        </p:nvSpPr>
        <p:spPr>
          <a:xfrm>
            <a:off x="0" y="0"/>
            <a:ext cx="9144000" cy="1295400"/>
          </a:xfrm>
          <a:prstGeom prst="rect">
            <a:avLst/>
          </a:prstGeom>
        </p:spPr>
        <p:txBody>
          <a:bodyPr anchor="ctr"/>
          <a:lstStyle>
            <a:lvl1pPr algn="ctr" rtl="0" eaLnBrk="0" fontAlgn="base" hangingPunct="0">
              <a:spcBef>
                <a:spcPct val="0"/>
              </a:spcBef>
              <a:spcAft>
                <a:spcPct val="0"/>
              </a:spcAft>
              <a:defRPr sz="4400" b="0"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a:lstStyle>
          <a:p>
            <a:r>
              <a:rPr lang="en-US" dirty="0" smtClean="0"/>
              <a:t>Who Is Basho?</a:t>
            </a:r>
            <a:endParaRPr lang="en-US" sz="5400" dirty="0"/>
          </a:p>
        </p:txBody>
      </p:sp>
    </p:spTree>
    <p:extLst>
      <p:ext uri="{BB962C8B-B14F-4D97-AF65-F5344CB8AC3E}">
        <p14:creationId xmlns:p14="http://schemas.microsoft.com/office/powerpoint/2010/main" val="4420678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457200" y="2925901"/>
            <a:ext cx="8001000" cy="3170099"/>
          </a:xfrm>
          <a:prstGeom prst="rect">
            <a:avLst/>
          </a:prstGeom>
          <a:noFill/>
          <a:ln w="12700" cmpd="sng">
            <a:solidFill>
              <a:schemeClr val="tx1"/>
            </a:solidFill>
          </a:ln>
        </p:spPr>
        <p:txBody>
          <a:bodyPr wrap="square" rtlCol="0">
            <a:spAutoFit/>
          </a:bodyPr>
          <a:lstStyle/>
          <a:p>
            <a:endParaRPr lang="en-US" sz="2000" dirty="0">
              <a:latin typeface="Lucida Grande"/>
              <a:cs typeface="Lucida Grande"/>
            </a:endParaRPr>
          </a:p>
          <a:p>
            <a:endParaRPr lang="en-US" sz="2000" dirty="0" smtClean="0">
              <a:latin typeface="Lucida Grande"/>
              <a:cs typeface="Lucida Grande"/>
            </a:endParaRPr>
          </a:p>
          <a:p>
            <a:endParaRPr lang="en-US" sz="2000" dirty="0">
              <a:latin typeface="Lucida Grande"/>
              <a:cs typeface="Lucida Grande"/>
            </a:endParaRPr>
          </a:p>
          <a:p>
            <a:endParaRPr lang="en-US" sz="2000" dirty="0" smtClean="0">
              <a:latin typeface="Lucida Grande"/>
              <a:cs typeface="Lucida Grande"/>
            </a:endParaRPr>
          </a:p>
          <a:p>
            <a:endParaRPr lang="en-US" sz="2000" dirty="0">
              <a:latin typeface="Lucida Grande"/>
              <a:cs typeface="Lucida Grande"/>
            </a:endParaRPr>
          </a:p>
          <a:p>
            <a:endParaRPr lang="en-US" sz="2000" dirty="0" smtClean="0">
              <a:latin typeface="Lucida Grande"/>
              <a:cs typeface="Lucida Grande"/>
            </a:endParaRPr>
          </a:p>
          <a:p>
            <a:endParaRPr lang="en-US" sz="2000" dirty="0">
              <a:latin typeface="Lucida Grande"/>
              <a:cs typeface="Lucida Grande"/>
            </a:endParaRPr>
          </a:p>
          <a:p>
            <a:endParaRPr lang="en-US" sz="2000" dirty="0" smtClean="0">
              <a:latin typeface="Lucida Grande"/>
              <a:cs typeface="Lucida Grande"/>
            </a:endParaRPr>
          </a:p>
          <a:p>
            <a:endParaRPr lang="en-US" sz="2000" dirty="0">
              <a:latin typeface="Lucida Grande"/>
              <a:cs typeface="Lucida Grande"/>
            </a:endParaRPr>
          </a:p>
          <a:p>
            <a:endParaRPr lang="en-US" sz="2000" dirty="0" smtClean="0">
              <a:latin typeface="Lucida Grande"/>
              <a:cs typeface="Lucida Grande"/>
            </a:endParaRPr>
          </a:p>
        </p:txBody>
      </p:sp>
      <p:sp>
        <p:nvSpPr>
          <p:cNvPr id="22" name="Title 1"/>
          <p:cNvSpPr>
            <a:spLocks noGrp="1"/>
          </p:cNvSpPr>
          <p:nvPr>
            <p:ph type="title"/>
          </p:nvPr>
        </p:nvSpPr>
        <p:spPr>
          <a:xfrm>
            <a:off x="0" y="1"/>
            <a:ext cx="9144000" cy="1142999"/>
          </a:xfrm>
        </p:spPr>
        <p:txBody>
          <a:bodyPr/>
          <a:lstStyle/>
          <a:p>
            <a:r>
              <a:rPr lang="en-US" dirty="0" smtClean="0"/>
              <a:t>Conflict Resolution</a:t>
            </a:r>
            <a:endParaRPr lang="en-US" dirty="0"/>
          </a:p>
        </p:txBody>
      </p:sp>
      <p:sp>
        <p:nvSpPr>
          <p:cNvPr id="26" name="TextBox 25"/>
          <p:cNvSpPr txBox="1"/>
          <p:nvPr/>
        </p:nvSpPr>
        <p:spPr>
          <a:xfrm>
            <a:off x="304800" y="1264935"/>
            <a:ext cx="8458200" cy="1323439"/>
          </a:xfrm>
          <a:prstGeom prst="rect">
            <a:avLst/>
          </a:prstGeom>
          <a:noFill/>
        </p:spPr>
        <p:txBody>
          <a:bodyPr wrap="square" rtlCol="0">
            <a:spAutoFit/>
          </a:bodyPr>
          <a:lstStyle/>
          <a:p>
            <a:pPr lvl="0" algn="l" defTabSz="914400">
              <a:spcBef>
                <a:spcPts val="600"/>
              </a:spcBef>
              <a:spcAft>
                <a:spcPts val="600"/>
              </a:spcAft>
              <a:defRPr/>
            </a:pPr>
            <a:r>
              <a:rPr lang="en-US" sz="2000" kern="0" dirty="0" smtClean="0">
                <a:solidFill>
                  <a:sysClr val="windowText" lastClr="000000"/>
                </a:solidFill>
                <a:latin typeface="Lucida Grande"/>
                <a:cs typeface="Lucida Grande"/>
              </a:rPr>
              <a:t>Dotted Version Vectors are a tool used by Riak to track the logical sequence of updates to a key/value pair (versus the chronological order of events) and manage the process of merging siblings created as one of the side effects of eventual consistency.</a:t>
            </a:r>
            <a:endParaRPr lang="en-US" sz="2000" kern="0" dirty="0">
              <a:solidFill>
                <a:sysClr val="windowText" lastClr="000000"/>
              </a:solidFill>
              <a:latin typeface="Lucida Grande"/>
              <a:cs typeface="Lucida Grande"/>
            </a:endParaRPr>
          </a:p>
        </p:txBody>
      </p:sp>
      <p:sp>
        <p:nvSpPr>
          <p:cNvPr id="6" name="TextBox 5"/>
          <p:cNvSpPr txBox="1"/>
          <p:nvPr/>
        </p:nvSpPr>
        <p:spPr>
          <a:xfrm>
            <a:off x="990600" y="3229451"/>
            <a:ext cx="762000" cy="400110"/>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A:1</a:t>
            </a:r>
          </a:p>
        </p:txBody>
      </p:sp>
      <p:sp>
        <p:nvSpPr>
          <p:cNvPr id="21" name="TextBox 20"/>
          <p:cNvSpPr txBox="1"/>
          <p:nvPr/>
        </p:nvSpPr>
        <p:spPr>
          <a:xfrm>
            <a:off x="2514600" y="3229451"/>
            <a:ext cx="762000" cy="707886"/>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B:1</a:t>
            </a:r>
          </a:p>
          <a:p>
            <a:r>
              <a:rPr lang="en-US" sz="2000" dirty="0" smtClean="0">
                <a:latin typeface="Lucida Grande"/>
                <a:cs typeface="Lucida Grande"/>
              </a:rPr>
              <a:t>A:1</a:t>
            </a:r>
          </a:p>
        </p:txBody>
      </p:sp>
      <p:sp>
        <p:nvSpPr>
          <p:cNvPr id="27" name="TextBox 26"/>
          <p:cNvSpPr txBox="1"/>
          <p:nvPr/>
        </p:nvSpPr>
        <p:spPr>
          <a:xfrm>
            <a:off x="4038600" y="3229451"/>
            <a:ext cx="762000" cy="707886"/>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C:1</a:t>
            </a:r>
          </a:p>
          <a:p>
            <a:r>
              <a:rPr lang="en-US" sz="2000" dirty="0" smtClean="0">
                <a:latin typeface="Lucida Grande"/>
                <a:cs typeface="Lucida Grande"/>
              </a:rPr>
              <a:t>B:1</a:t>
            </a:r>
          </a:p>
        </p:txBody>
      </p:sp>
      <p:sp>
        <p:nvSpPr>
          <p:cNvPr id="28" name="TextBox 27"/>
          <p:cNvSpPr txBox="1"/>
          <p:nvPr/>
        </p:nvSpPr>
        <p:spPr>
          <a:xfrm>
            <a:off x="4038600" y="4343400"/>
            <a:ext cx="762000" cy="707886"/>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C:2</a:t>
            </a:r>
          </a:p>
          <a:p>
            <a:r>
              <a:rPr lang="en-US" sz="2000" dirty="0" smtClean="0">
                <a:latin typeface="Lucida Grande"/>
                <a:cs typeface="Lucida Grande"/>
              </a:rPr>
              <a:t>B:1</a:t>
            </a:r>
          </a:p>
        </p:txBody>
      </p:sp>
      <p:cxnSp>
        <p:nvCxnSpPr>
          <p:cNvPr id="29" name="Straight Arrow Connector 28"/>
          <p:cNvCxnSpPr/>
          <p:nvPr/>
        </p:nvCxnSpPr>
        <p:spPr bwMode="auto">
          <a:xfrm flipH="1">
            <a:off x="1752600" y="3458051"/>
            <a:ext cx="762000" cy="0"/>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Straight Arrow Connector 29"/>
          <p:cNvCxnSpPr/>
          <p:nvPr/>
        </p:nvCxnSpPr>
        <p:spPr bwMode="auto">
          <a:xfrm flipH="1">
            <a:off x="3276600" y="3458051"/>
            <a:ext cx="762000" cy="0"/>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p:cNvCxnSpPr/>
          <p:nvPr/>
        </p:nvCxnSpPr>
        <p:spPr bwMode="auto">
          <a:xfrm flipH="1" flipV="1">
            <a:off x="3276600" y="3534251"/>
            <a:ext cx="762000" cy="1168063"/>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Arrow Connector 33"/>
          <p:cNvCxnSpPr/>
          <p:nvPr/>
        </p:nvCxnSpPr>
        <p:spPr bwMode="auto">
          <a:xfrm flipH="1">
            <a:off x="4800600" y="4702314"/>
            <a:ext cx="2286000" cy="22086"/>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Arrow Connector 34"/>
          <p:cNvCxnSpPr>
            <a:stCxn id="37" idx="1"/>
          </p:cNvCxnSpPr>
          <p:nvPr/>
        </p:nvCxnSpPr>
        <p:spPr bwMode="auto">
          <a:xfrm flipH="1">
            <a:off x="4800600" y="3454569"/>
            <a:ext cx="2286000" cy="28545"/>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TextBox 35"/>
          <p:cNvSpPr txBox="1"/>
          <p:nvPr/>
        </p:nvSpPr>
        <p:spPr>
          <a:xfrm>
            <a:off x="7086600" y="4495800"/>
            <a:ext cx="762000" cy="400110"/>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a:t>
            </a:r>
          </a:p>
        </p:txBody>
      </p:sp>
      <p:sp>
        <p:nvSpPr>
          <p:cNvPr id="37" name="TextBox 36"/>
          <p:cNvSpPr txBox="1"/>
          <p:nvPr/>
        </p:nvSpPr>
        <p:spPr>
          <a:xfrm>
            <a:off x="7086600" y="3254514"/>
            <a:ext cx="762000" cy="400110"/>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a:t>
            </a:r>
          </a:p>
        </p:txBody>
      </p:sp>
      <p:sp>
        <p:nvSpPr>
          <p:cNvPr id="17" name="TextBox 16"/>
          <p:cNvSpPr txBox="1"/>
          <p:nvPr/>
        </p:nvSpPr>
        <p:spPr>
          <a:xfrm>
            <a:off x="2286000" y="5410200"/>
            <a:ext cx="762000" cy="400110"/>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N:1</a:t>
            </a:r>
          </a:p>
        </p:txBody>
      </p:sp>
      <p:cxnSp>
        <p:nvCxnSpPr>
          <p:cNvPr id="18" name="Straight Arrow Connector 17"/>
          <p:cNvCxnSpPr>
            <a:stCxn id="19" idx="1"/>
          </p:cNvCxnSpPr>
          <p:nvPr/>
        </p:nvCxnSpPr>
        <p:spPr bwMode="auto">
          <a:xfrm flipH="1" flipV="1">
            <a:off x="3048000" y="5562601"/>
            <a:ext cx="4038600" cy="47654"/>
          </a:xfrm>
          <a:prstGeom prst="straightConnector1">
            <a:avLst/>
          </a:prstGeom>
          <a:solidFill>
            <a:schemeClr val="accent1"/>
          </a:solidFill>
          <a:ln w="38100" cap="flat" cmpd="sng" algn="ctr">
            <a:solidFill>
              <a:srgbClr val="000000"/>
            </a:solidFill>
            <a:prstDash val="solid"/>
            <a:round/>
            <a:headEnd type="arrow" w="med" len="med"/>
            <a:tailEnd type="non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TextBox 18"/>
          <p:cNvSpPr txBox="1"/>
          <p:nvPr/>
        </p:nvSpPr>
        <p:spPr>
          <a:xfrm>
            <a:off x="7086600" y="5410200"/>
            <a:ext cx="762000" cy="400110"/>
          </a:xfrm>
          <a:prstGeom prst="rect">
            <a:avLst/>
          </a:prstGeom>
          <a:noFill/>
          <a:ln w="12700" cmpd="sng">
            <a:solidFill>
              <a:schemeClr val="tx1"/>
            </a:solidFill>
          </a:ln>
        </p:spPr>
        <p:txBody>
          <a:bodyPr wrap="square" rtlCol="0">
            <a:spAutoFit/>
          </a:bodyPr>
          <a:lstStyle/>
          <a:p>
            <a:r>
              <a:rPr lang="en-US" sz="2000" dirty="0" smtClean="0">
                <a:latin typeface="Lucida Grande"/>
                <a:cs typeface="Lucida Grande"/>
              </a:rPr>
              <a:t>?</a:t>
            </a:r>
          </a:p>
        </p:txBody>
      </p:sp>
    </p:spTree>
    <p:extLst>
      <p:ext uri="{BB962C8B-B14F-4D97-AF65-F5344CB8AC3E}">
        <p14:creationId xmlns:p14="http://schemas.microsoft.com/office/powerpoint/2010/main" val="183106862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a:xfrm>
            <a:off x="0" y="1"/>
            <a:ext cx="9144000" cy="1142999"/>
          </a:xfrm>
        </p:spPr>
        <p:txBody>
          <a:bodyPr/>
          <a:lstStyle/>
          <a:p>
            <a:r>
              <a:rPr lang="en-US" dirty="0" smtClean="0"/>
              <a:t>Siblings in Practice</a:t>
            </a:r>
            <a:endParaRPr lang="en-US" dirty="0"/>
          </a:p>
        </p:txBody>
      </p:sp>
      <p:sp>
        <p:nvSpPr>
          <p:cNvPr id="6" name="TextBox 5"/>
          <p:cNvSpPr txBox="1"/>
          <p:nvPr/>
        </p:nvSpPr>
        <p:spPr>
          <a:xfrm>
            <a:off x="304800" y="1219200"/>
            <a:ext cx="8458200" cy="1246495"/>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500" kern="0" dirty="0" smtClean="0">
                <a:solidFill>
                  <a:sysClr val="windowText" lastClr="000000"/>
                </a:solidFill>
                <a:latin typeface="Courier"/>
                <a:cs typeface="Courier"/>
              </a:rPr>
              <a:t>&gt; curl http://127.0.0.1:8098/types/places/buckets/country/keys/US</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Siblings:</a:t>
            </a:r>
            <a:br>
              <a:rPr lang="en-US" sz="1500" kern="0" dirty="0" smtClean="0">
                <a:solidFill>
                  <a:sysClr val="windowText" lastClr="000000"/>
                </a:solidFill>
                <a:latin typeface="Courier"/>
                <a:cs typeface="Courier"/>
              </a:rPr>
            </a:br>
            <a:r>
              <a:rPr lang="en-US" sz="1500" b="1" kern="0" dirty="0" smtClean="0">
                <a:solidFill>
                  <a:sysClr val="windowText" lastClr="000000"/>
                </a:solidFill>
                <a:latin typeface="Courier"/>
                <a:cs typeface="Courier"/>
              </a:rPr>
              <a:t>47fGOQwxRzq6wsbM7idvFB</a:t>
            </a:r>
            <a:r>
              <a:rPr lang="en-US" sz="1500" kern="0" dirty="0" smtClean="0">
                <a:solidFill>
                  <a:sysClr val="windowText" lastClr="000000"/>
                </a:solidFill>
                <a:latin typeface="Courier"/>
                <a:cs typeface="Courier"/>
              </a:rPr>
              <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2mJD0DEGoxdxdHUqS3bYt3</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7Y68tqVG99xHBDu7AKtmb4</a:t>
            </a:r>
            <a:endParaRPr lang="en-US" sz="1500" kern="0" dirty="0">
              <a:solidFill>
                <a:sysClr val="windowText" lastClr="000000"/>
              </a:solidFill>
              <a:latin typeface="Courier"/>
              <a:cs typeface="Courier"/>
            </a:endParaRPr>
          </a:p>
        </p:txBody>
      </p:sp>
      <p:sp>
        <p:nvSpPr>
          <p:cNvPr id="12" name="TextBox 11"/>
          <p:cNvSpPr txBox="1"/>
          <p:nvPr/>
        </p:nvSpPr>
        <p:spPr>
          <a:xfrm>
            <a:off x="304800" y="2616637"/>
            <a:ext cx="8458200" cy="3631763"/>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500" kern="0" dirty="0" smtClean="0">
                <a:solidFill>
                  <a:sysClr val="windowText" lastClr="000000"/>
                </a:solidFill>
                <a:latin typeface="Courier"/>
                <a:cs typeface="Courier"/>
              </a:rPr>
              <a:t>&gt; curl </a:t>
            </a:r>
            <a:r>
              <a:rPr lang="en-US" sz="1500" kern="0" dirty="0">
                <a:solidFill>
                  <a:sysClr val="windowText" lastClr="000000"/>
                </a:solidFill>
                <a:latin typeface="Courier"/>
                <a:cs typeface="Courier"/>
              </a:rPr>
              <a:t>-H "Accept: multipart/mixed" http://127.0.0.1:8098/types/places/buckets/country/keys/</a:t>
            </a:r>
            <a:r>
              <a:rPr lang="en-US" sz="1500" kern="0" dirty="0" smtClean="0">
                <a:solidFill>
                  <a:sysClr val="windowText" lastClr="000000"/>
                </a:solidFill>
                <a:latin typeface="Courier"/>
                <a:cs typeface="Courier"/>
              </a:rPr>
              <a:t>US</a:t>
            </a:r>
          </a:p>
          <a:p>
            <a:pPr lvl="0" algn="l" defTabSz="914400">
              <a:spcBef>
                <a:spcPts val="600"/>
              </a:spcBef>
              <a:spcAft>
                <a:spcPts val="600"/>
              </a:spcAft>
              <a:defRPr/>
            </a:pPr>
            <a:r>
              <a:rPr lang="en-US" sz="1500" kern="0" dirty="0">
                <a:solidFill>
                  <a:sysClr val="windowText" lastClr="000000"/>
                </a:solidFill>
                <a:latin typeface="Courier"/>
                <a:cs typeface="Courier"/>
              </a:rPr>
              <a:t>--</a:t>
            </a:r>
            <a:r>
              <a:rPr lang="en-US" sz="1500" kern="0" dirty="0" smtClean="0">
                <a:solidFill>
                  <a:sysClr val="windowText" lastClr="000000"/>
                </a:solidFill>
                <a:latin typeface="Courier"/>
                <a:cs typeface="Courier"/>
              </a:rPr>
              <a:t>RigRoRk6lkPXYIqBOv1jKEacnlr</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Content</a:t>
            </a:r>
            <a:r>
              <a:rPr lang="en-US" sz="1500" kern="0" dirty="0">
                <a:solidFill>
                  <a:sysClr val="windowText" lastClr="000000"/>
                </a:solidFill>
                <a:latin typeface="Courier"/>
                <a:cs typeface="Courier"/>
              </a:rPr>
              <a:t>-Type: application/</a:t>
            </a:r>
            <a:r>
              <a:rPr lang="en-US" sz="1500" kern="0" dirty="0" err="1" smtClean="0">
                <a:solidFill>
                  <a:sysClr val="windowText" lastClr="000000"/>
                </a:solidFill>
                <a:latin typeface="Courier"/>
                <a:cs typeface="Courier"/>
              </a:rPr>
              <a:t>json</a:t>
            </a:r>
            <a:r>
              <a:rPr lang="en-US" sz="1500" kern="0" dirty="0" smtClean="0">
                <a:solidFill>
                  <a:sysClr val="windowText" lastClr="000000"/>
                </a:solidFill>
                <a:latin typeface="Courier"/>
                <a:cs typeface="Courier"/>
              </a:rPr>
              <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Link</a:t>
            </a:r>
            <a:r>
              <a:rPr lang="en-US" sz="1500" kern="0" dirty="0">
                <a:solidFill>
                  <a:sysClr val="windowText" lastClr="000000"/>
                </a:solidFill>
                <a:latin typeface="Courier"/>
                <a:cs typeface="Courier"/>
              </a:rPr>
              <a:t>: &lt;/buckets/country&gt;; </a:t>
            </a:r>
            <a:r>
              <a:rPr lang="en-US" sz="1500" kern="0" dirty="0" err="1">
                <a:solidFill>
                  <a:sysClr val="windowText" lastClr="000000"/>
                </a:solidFill>
                <a:latin typeface="Courier"/>
                <a:cs typeface="Courier"/>
              </a:rPr>
              <a:t>rel</a:t>
            </a:r>
            <a:r>
              <a:rPr lang="en-US" sz="1500" kern="0" dirty="0">
                <a:solidFill>
                  <a:sysClr val="windowText" lastClr="000000"/>
                </a:solidFill>
                <a:latin typeface="Courier"/>
                <a:cs typeface="Courier"/>
              </a:rPr>
              <a:t>="</a:t>
            </a:r>
            <a:r>
              <a:rPr lang="en-US" sz="1500" kern="0" dirty="0" smtClean="0">
                <a:solidFill>
                  <a:sysClr val="windowText" lastClr="000000"/>
                </a:solidFill>
                <a:latin typeface="Courier"/>
                <a:cs typeface="Courier"/>
              </a:rPr>
              <a:t>up”</a:t>
            </a:r>
            <a:br>
              <a:rPr lang="en-US" sz="1500" kern="0" dirty="0" smtClean="0">
                <a:solidFill>
                  <a:sysClr val="windowText" lastClr="000000"/>
                </a:solidFill>
                <a:latin typeface="Courier"/>
                <a:cs typeface="Courier"/>
              </a:rPr>
            </a:br>
            <a:r>
              <a:rPr lang="en-US" sz="1500" kern="0" dirty="0" err="1" smtClean="0">
                <a:solidFill>
                  <a:sysClr val="windowText" lastClr="000000"/>
                </a:solidFill>
                <a:latin typeface="Courier"/>
                <a:cs typeface="Courier"/>
              </a:rPr>
              <a:t>Etag</a:t>
            </a:r>
            <a:r>
              <a:rPr lang="en-US" sz="1500" kern="0" dirty="0">
                <a:solidFill>
                  <a:sysClr val="windowText" lastClr="000000"/>
                </a:solidFill>
                <a:latin typeface="Courier"/>
                <a:cs typeface="Courier"/>
              </a:rPr>
              <a:t>: </a:t>
            </a:r>
            <a:r>
              <a:rPr lang="en-US" sz="1500" b="1" kern="0" dirty="0" smtClean="0">
                <a:solidFill>
                  <a:sysClr val="windowText" lastClr="000000"/>
                </a:solidFill>
                <a:latin typeface="Courier"/>
                <a:cs typeface="Courier"/>
              </a:rPr>
              <a:t>47fGOQwxRzq6wsbM7idvFB</a:t>
            </a:r>
            <a:r>
              <a:rPr lang="en-US" sz="1500" kern="0" dirty="0" smtClean="0">
                <a:solidFill>
                  <a:sysClr val="windowText" lastClr="000000"/>
                </a:solidFill>
                <a:latin typeface="Courier"/>
                <a:cs typeface="Courier"/>
              </a:rPr>
              <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Last</a:t>
            </a:r>
            <a:r>
              <a:rPr lang="en-US" sz="1500" kern="0" dirty="0">
                <a:solidFill>
                  <a:sysClr val="windowText" lastClr="000000"/>
                </a:solidFill>
                <a:latin typeface="Courier"/>
                <a:cs typeface="Courier"/>
              </a:rPr>
              <a:t>-Modified: Wed, 05 Nov 2014 22:44:00 </a:t>
            </a:r>
            <a:r>
              <a:rPr lang="en-US" sz="1500" kern="0" dirty="0" smtClean="0">
                <a:solidFill>
                  <a:sysClr val="windowText" lastClr="000000"/>
                </a:solidFill>
                <a:latin typeface="Courier"/>
                <a:cs typeface="Courier"/>
              </a:rPr>
              <a:t>GMT</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a:t>
            </a:r>
            <a:r>
              <a:rPr lang="en-US" sz="1500" kern="0" dirty="0">
                <a:solidFill>
                  <a:sysClr val="windowText" lastClr="000000"/>
                </a:solidFill>
                <a:latin typeface="Courier"/>
                <a:cs typeface="Courier"/>
              </a:rPr>
              <a:t>"Alpha2_s":"US","Alpha3_s":"USA","EnglishName_s":"United States","NumericCode_i":840</a:t>
            </a:r>
            <a:r>
              <a:rPr lang="en-US" sz="1500" kern="0" dirty="0" smtClean="0">
                <a:solidFill>
                  <a:sysClr val="windowText" lastClr="000000"/>
                </a:solidFill>
                <a:latin typeface="Courier"/>
                <a:cs typeface="Courier"/>
              </a:rPr>
              <a:t>}</a:t>
            </a:r>
            <a:br>
              <a:rPr lang="en-US" sz="1500" kern="0" dirty="0" smtClean="0">
                <a:solidFill>
                  <a:sysClr val="windowText" lastClr="000000"/>
                </a:solidFill>
                <a:latin typeface="Courier"/>
                <a:cs typeface="Courier"/>
              </a:rPr>
            </a:br>
            <a:r>
              <a:rPr lang="en-US" sz="1500" kern="0" dirty="0" smtClean="0">
                <a:solidFill>
                  <a:sysClr val="windowText" lastClr="000000"/>
                </a:solidFill>
                <a:latin typeface="Courier"/>
                <a:cs typeface="Courier"/>
              </a:rPr>
              <a:t/>
            </a:r>
            <a:br>
              <a:rPr lang="en-US" sz="1500" kern="0" dirty="0" smtClean="0">
                <a:solidFill>
                  <a:sysClr val="windowText" lastClr="000000"/>
                </a:solidFill>
                <a:latin typeface="Courier"/>
                <a:cs typeface="Courier"/>
              </a:rPr>
            </a:br>
            <a:r>
              <a:rPr lang="en-US" sz="1500" kern="0" dirty="0">
                <a:solidFill>
                  <a:sysClr val="windowText" lastClr="000000"/>
                </a:solidFill>
                <a:latin typeface="Courier"/>
                <a:cs typeface="Courier"/>
              </a:rPr>
              <a:t>--RigRoRk6lkPXYIqBOv1jKEacnlr</a:t>
            </a:r>
            <a:br>
              <a:rPr lang="en-US" sz="1500" kern="0" dirty="0">
                <a:solidFill>
                  <a:sysClr val="windowText" lastClr="000000"/>
                </a:solidFill>
                <a:latin typeface="Courier"/>
                <a:cs typeface="Courier"/>
              </a:rPr>
            </a:br>
            <a:r>
              <a:rPr lang="en-US" sz="1500" kern="0" dirty="0">
                <a:solidFill>
                  <a:sysClr val="windowText" lastClr="000000"/>
                </a:solidFill>
                <a:latin typeface="Courier"/>
                <a:cs typeface="Courier"/>
              </a:rPr>
              <a:t>Content-Type: application/</a:t>
            </a:r>
            <a:r>
              <a:rPr lang="en-US" sz="1500" kern="0" dirty="0" err="1">
                <a:solidFill>
                  <a:sysClr val="windowText" lastClr="000000"/>
                </a:solidFill>
                <a:latin typeface="Courier"/>
                <a:cs typeface="Courier"/>
              </a:rPr>
              <a:t>json</a:t>
            </a:r>
            <a:r>
              <a:rPr lang="en-US" sz="1500" kern="0" dirty="0">
                <a:solidFill>
                  <a:sysClr val="windowText" lastClr="000000"/>
                </a:solidFill>
                <a:latin typeface="Courier"/>
                <a:cs typeface="Courier"/>
              </a:rPr>
              <a:t/>
            </a:r>
            <a:br>
              <a:rPr lang="en-US" sz="1500" kern="0" dirty="0">
                <a:solidFill>
                  <a:sysClr val="windowText" lastClr="000000"/>
                </a:solidFill>
                <a:latin typeface="Courier"/>
                <a:cs typeface="Courier"/>
              </a:rPr>
            </a:br>
            <a:r>
              <a:rPr lang="en-US" sz="1500" kern="0" dirty="0">
                <a:solidFill>
                  <a:sysClr val="windowText" lastClr="000000"/>
                </a:solidFill>
                <a:latin typeface="Courier"/>
                <a:cs typeface="Courier"/>
              </a:rPr>
              <a:t>Link: &lt;/buckets/country&gt;; </a:t>
            </a:r>
            <a:r>
              <a:rPr lang="en-US" sz="1500" kern="0" dirty="0" err="1">
                <a:solidFill>
                  <a:sysClr val="windowText" lastClr="000000"/>
                </a:solidFill>
                <a:latin typeface="Courier"/>
                <a:cs typeface="Courier"/>
              </a:rPr>
              <a:t>rel</a:t>
            </a:r>
            <a:r>
              <a:rPr lang="en-US" sz="1500" kern="0" dirty="0">
                <a:solidFill>
                  <a:sysClr val="windowText" lastClr="000000"/>
                </a:solidFill>
                <a:latin typeface="Courier"/>
                <a:cs typeface="Courier"/>
              </a:rPr>
              <a:t>="up</a:t>
            </a:r>
            <a:r>
              <a:rPr lang="en-US" sz="1500" kern="0" dirty="0" smtClean="0">
                <a:solidFill>
                  <a:sysClr val="windowText" lastClr="000000"/>
                </a:solidFill>
                <a:latin typeface="Courier"/>
                <a:cs typeface="Courier"/>
              </a:rPr>
              <a:t>”</a:t>
            </a:r>
          </a:p>
          <a:p>
            <a:pPr lvl="0" algn="l" defTabSz="914400">
              <a:spcBef>
                <a:spcPts val="600"/>
              </a:spcBef>
              <a:spcAft>
                <a:spcPts val="600"/>
              </a:spcAft>
              <a:defRPr/>
            </a:pPr>
            <a:r>
              <a:rPr lang="en-US" sz="1500" kern="0" dirty="0" smtClean="0">
                <a:solidFill>
                  <a:sysClr val="windowText" lastClr="000000"/>
                </a:solidFill>
                <a:latin typeface="Courier"/>
                <a:cs typeface="Courier"/>
              </a:rPr>
              <a:t>...</a:t>
            </a:r>
          </a:p>
        </p:txBody>
      </p:sp>
    </p:spTree>
    <p:extLst>
      <p:ext uri="{BB962C8B-B14F-4D97-AF65-F5344CB8AC3E}">
        <p14:creationId xmlns:p14="http://schemas.microsoft.com/office/powerpoint/2010/main" val="8326399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53"/>
          <p:cNvPicPr preferRelativeResize="0"/>
          <p:nvPr/>
        </p:nvPicPr>
        <p:blipFill>
          <a:blip r:embed="rId3">
            <a:alphaModFix amt="25000"/>
          </a:blip>
          <a:stretch>
            <a:fillRect/>
          </a:stretch>
        </p:blipFill>
        <p:spPr>
          <a:xfrm>
            <a:off x="1865252" y="1371600"/>
            <a:ext cx="5413496" cy="2046978"/>
          </a:xfrm>
          <a:prstGeom prst="rect">
            <a:avLst/>
          </a:prstGeom>
          <a:noFill/>
          <a:ln>
            <a:noFill/>
          </a:ln>
        </p:spPr>
      </p:pic>
      <p:sp>
        <p:nvSpPr>
          <p:cNvPr id="22" name="Title 1"/>
          <p:cNvSpPr>
            <a:spLocks noGrp="1"/>
          </p:cNvSpPr>
          <p:nvPr>
            <p:ph type="title"/>
          </p:nvPr>
        </p:nvSpPr>
        <p:spPr>
          <a:xfrm>
            <a:off x="0" y="3200401"/>
            <a:ext cx="9144000" cy="1142999"/>
          </a:xfrm>
        </p:spPr>
        <p:txBody>
          <a:bodyPr/>
          <a:lstStyle/>
          <a:p>
            <a:r>
              <a:rPr lang="en-US" dirty="0" smtClean="0"/>
              <a:t>Scalability &amp;</a:t>
            </a:r>
            <a:br>
              <a:rPr lang="en-US" dirty="0" smtClean="0"/>
            </a:br>
            <a:r>
              <a:rPr lang="en-US" dirty="0" smtClean="0"/>
              <a:t>Operational Simplicity</a:t>
            </a:r>
            <a:endParaRPr lang="en-US" dirty="0"/>
          </a:p>
        </p:txBody>
      </p:sp>
    </p:spTree>
    <p:extLst>
      <p:ext uri="{BB962C8B-B14F-4D97-AF65-F5344CB8AC3E}">
        <p14:creationId xmlns:p14="http://schemas.microsoft.com/office/powerpoint/2010/main" val="17006736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p:cNvSpPr txBox="1"/>
          <p:nvPr/>
        </p:nvSpPr>
        <p:spPr>
          <a:xfrm>
            <a:off x="4038600" y="1264934"/>
            <a:ext cx="4800600" cy="2246769"/>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Linear Scaling</a:t>
            </a:r>
            <a:br>
              <a:rPr lang="en-US" sz="2000" b="1"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Riak scales in a near-linear fashion so increasing the number of a nodes in a cluster increases the number of reads and writes a cluster can handle in a predictable fashion.</a:t>
            </a:r>
          </a:p>
        </p:txBody>
      </p:sp>
      <p:sp>
        <p:nvSpPr>
          <p:cNvPr id="22" name="Title 1"/>
          <p:cNvSpPr>
            <a:spLocks noGrp="1"/>
          </p:cNvSpPr>
          <p:nvPr>
            <p:ph type="title"/>
          </p:nvPr>
        </p:nvSpPr>
        <p:spPr>
          <a:xfrm>
            <a:off x="0" y="1"/>
            <a:ext cx="9144000" cy="1142999"/>
          </a:xfrm>
        </p:spPr>
        <p:txBody>
          <a:bodyPr/>
          <a:lstStyle/>
          <a:p>
            <a:r>
              <a:rPr lang="en-US" dirty="0" smtClean="0"/>
              <a:t>Scalability</a:t>
            </a:r>
            <a:endParaRPr lang="en-US" dirty="0"/>
          </a:p>
        </p:txBody>
      </p:sp>
      <p:cxnSp>
        <p:nvCxnSpPr>
          <p:cNvPr id="18" name="Straight Connector 17"/>
          <p:cNvCxnSpPr/>
          <p:nvPr/>
        </p:nvCxnSpPr>
        <p:spPr bwMode="auto">
          <a:xfrm>
            <a:off x="228600" y="4152900"/>
            <a:ext cx="8610600" cy="0"/>
          </a:xfrm>
          <a:prstGeom prst="line">
            <a:avLst/>
          </a:prstGeom>
          <a:ln>
            <a:solidFill>
              <a:schemeClr val="bg1">
                <a:lumMod val="75000"/>
              </a:schemeClr>
            </a:solidFill>
            <a:headEnd type="none" w="med" len="med"/>
            <a:tailEnd type="none" w="med" len="med"/>
          </a:ln>
          <a:extLst/>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152400" y="5464314"/>
            <a:ext cx="4267200" cy="707886"/>
          </a:xfrm>
          <a:prstGeom prst="rect">
            <a:avLst/>
          </a:prstGeom>
          <a:noFill/>
        </p:spPr>
        <p:txBody>
          <a:bodyPr wrap="square" rtlCol="0">
            <a:spAutoFit/>
          </a:bodyPr>
          <a:lstStyle/>
          <a:p>
            <a:pPr fontAlgn="auto">
              <a:spcBef>
                <a:spcPts val="600"/>
              </a:spcBef>
              <a:spcAft>
                <a:spcPts val="600"/>
              </a:spcAft>
              <a:defRPr/>
            </a:pPr>
            <a:r>
              <a:rPr lang="en-US" sz="2000" kern="0" dirty="0" smtClean="0">
                <a:solidFill>
                  <a:sysClr val="windowText" lastClr="000000"/>
                </a:solidFill>
                <a:latin typeface="Lucida Grande"/>
                <a:cs typeface="Lucida Grande"/>
              </a:rPr>
              <a:t>If </a:t>
            </a:r>
            <a:r>
              <a:rPr lang="en-US" sz="2000" b="1" kern="0" dirty="0" smtClean="0">
                <a:solidFill>
                  <a:sysClr val="windowText" lastClr="000000"/>
                </a:solidFill>
                <a:latin typeface="Lucida Grande"/>
                <a:cs typeface="Lucida Grande"/>
              </a:rPr>
              <a:t>10 nodes </a:t>
            </a:r>
            <a:r>
              <a:rPr lang="en-US" sz="2000" kern="0" dirty="0" smtClean="0">
                <a:solidFill>
                  <a:sysClr val="windowText" lastClr="000000"/>
                </a:solidFill>
                <a:latin typeface="Lucida Grande"/>
                <a:cs typeface="Lucida Grande"/>
              </a:rPr>
              <a:t>can serve:</a:t>
            </a:r>
            <a:br>
              <a:rPr lang="en-US" sz="2000" kern="0" dirty="0" smtClean="0">
                <a:solidFill>
                  <a:sysClr val="windowText" lastClr="000000"/>
                </a:solidFill>
                <a:latin typeface="Lucida Grande"/>
                <a:cs typeface="Lucida Grande"/>
              </a:rPr>
            </a:br>
            <a:r>
              <a:rPr lang="en-US" sz="2000" b="1" kern="0" dirty="0" smtClean="0">
                <a:solidFill>
                  <a:sysClr val="windowText" lastClr="000000"/>
                </a:solidFill>
                <a:latin typeface="Lucida Grande"/>
                <a:cs typeface="Lucida Grande"/>
              </a:rPr>
              <a:t>40,000</a:t>
            </a:r>
            <a:r>
              <a:rPr lang="en-US" sz="2000" kern="0" dirty="0" smtClean="0">
                <a:solidFill>
                  <a:sysClr val="windowText" lastClr="000000"/>
                </a:solidFill>
                <a:latin typeface="Lucida Grande"/>
                <a:cs typeface="Lucida Grande"/>
              </a:rPr>
              <a:t> Writes/Second</a:t>
            </a:r>
          </a:p>
        </p:txBody>
      </p:sp>
      <p:cxnSp>
        <p:nvCxnSpPr>
          <p:cNvPr id="21" name="Straight Connector 20"/>
          <p:cNvCxnSpPr/>
          <p:nvPr/>
        </p:nvCxnSpPr>
        <p:spPr bwMode="auto">
          <a:xfrm>
            <a:off x="4343400" y="4305300"/>
            <a:ext cx="0" cy="2247900"/>
          </a:xfrm>
          <a:prstGeom prst="line">
            <a:avLst/>
          </a:prstGeom>
          <a:ln>
            <a:solidFill>
              <a:schemeClr val="bg1">
                <a:lumMod val="75000"/>
              </a:schemeClr>
            </a:solidFill>
            <a:headEnd type="none" w="med" len="med"/>
            <a:tailEnd type="none" w="med" len="med"/>
          </a:ln>
          <a:extLst/>
        </p:spPr>
        <p:style>
          <a:lnRef idx="1">
            <a:schemeClr val="dk1"/>
          </a:lnRef>
          <a:fillRef idx="0">
            <a:schemeClr val="dk1"/>
          </a:fillRef>
          <a:effectRef idx="0">
            <a:schemeClr val="dk1"/>
          </a:effectRef>
          <a:fontRef idx="minor">
            <a:schemeClr val="tx1"/>
          </a:fontRef>
        </p:style>
      </p:cxnSp>
      <p:sp>
        <p:nvSpPr>
          <p:cNvPr id="28" name="TextBox 27"/>
          <p:cNvSpPr txBox="1"/>
          <p:nvPr/>
        </p:nvSpPr>
        <p:spPr>
          <a:xfrm>
            <a:off x="4572000" y="5464314"/>
            <a:ext cx="4267200" cy="707886"/>
          </a:xfrm>
          <a:prstGeom prst="rect">
            <a:avLst/>
          </a:prstGeom>
          <a:noFill/>
        </p:spPr>
        <p:txBody>
          <a:bodyPr wrap="square" rtlCol="0">
            <a:spAutoFit/>
          </a:bodyPr>
          <a:lstStyle/>
          <a:p>
            <a:pPr fontAlgn="auto">
              <a:spcBef>
                <a:spcPts val="600"/>
              </a:spcBef>
              <a:spcAft>
                <a:spcPts val="600"/>
              </a:spcAft>
              <a:defRPr/>
            </a:pPr>
            <a:r>
              <a:rPr lang="en-US" sz="2000" kern="0" dirty="0" smtClean="0">
                <a:solidFill>
                  <a:sysClr val="windowText" lastClr="000000"/>
                </a:solidFill>
                <a:latin typeface="Lucida Grande"/>
                <a:cs typeface="Lucida Grande"/>
              </a:rPr>
              <a:t>Then </a:t>
            </a:r>
            <a:r>
              <a:rPr lang="en-US" sz="2000" b="1" kern="0" dirty="0" smtClean="0">
                <a:solidFill>
                  <a:sysClr val="windowText" lastClr="000000"/>
                </a:solidFill>
                <a:latin typeface="Lucida Grande"/>
                <a:cs typeface="Lucida Grande"/>
              </a:rPr>
              <a:t>20 nodes</a:t>
            </a:r>
            <a:r>
              <a:rPr lang="en-US" sz="2000" kern="0" dirty="0" smtClean="0">
                <a:solidFill>
                  <a:sysClr val="windowText" lastClr="000000"/>
                </a:solidFill>
                <a:latin typeface="Lucida Grande"/>
                <a:cs typeface="Lucida Grande"/>
              </a:rPr>
              <a:t> should serve:</a:t>
            </a:r>
            <a:br>
              <a:rPr lang="en-US" sz="2000" kern="0" dirty="0" smtClean="0">
                <a:solidFill>
                  <a:sysClr val="windowText" lastClr="000000"/>
                </a:solidFill>
                <a:latin typeface="Lucida Grande"/>
                <a:cs typeface="Lucida Grande"/>
              </a:rPr>
            </a:br>
            <a:r>
              <a:rPr lang="en-US" sz="2000" b="1" kern="0" dirty="0" smtClean="0">
                <a:solidFill>
                  <a:sysClr val="windowText" lastClr="000000"/>
                </a:solidFill>
                <a:latin typeface="Lucida Grande"/>
                <a:cs typeface="Lucida Grande"/>
              </a:rPr>
              <a:t>72,000+</a:t>
            </a:r>
            <a:r>
              <a:rPr lang="en-US" sz="2000" kern="0" dirty="0" smtClean="0">
                <a:solidFill>
                  <a:sysClr val="windowText" lastClr="000000"/>
                </a:solidFill>
                <a:latin typeface="Lucida Grande"/>
                <a:cs typeface="Lucida Grande"/>
              </a:rPr>
              <a:t> Writes/Second</a:t>
            </a:r>
          </a:p>
        </p:txBody>
      </p:sp>
      <p:grpSp>
        <p:nvGrpSpPr>
          <p:cNvPr id="3" name="Group 2"/>
          <p:cNvGrpSpPr/>
          <p:nvPr/>
        </p:nvGrpSpPr>
        <p:grpSpPr>
          <a:xfrm>
            <a:off x="532706" y="4494412"/>
            <a:ext cx="3506588" cy="763388"/>
            <a:chOff x="532012" y="4495800"/>
            <a:chExt cx="3506588" cy="763388"/>
          </a:xfrm>
        </p:grpSpPr>
        <p:pic>
          <p:nvPicPr>
            <p:cNvPr id="23" name="Picture 2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012" y="4495800"/>
              <a:ext cx="610988" cy="610988"/>
            </a:xfrm>
            <a:prstGeom prst="rect">
              <a:avLst/>
            </a:prstGeom>
          </p:spPr>
        </p:pic>
        <p:pic>
          <p:nvPicPr>
            <p:cNvPr id="24" name="Picture 2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7812" y="4495800"/>
              <a:ext cx="610988" cy="610988"/>
            </a:xfrm>
            <a:prstGeom prst="rect">
              <a:avLst/>
            </a:prstGeom>
          </p:spPr>
        </p:pic>
        <p:pic>
          <p:nvPicPr>
            <p:cNvPr id="25" name="Picture 2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3612" y="4495800"/>
              <a:ext cx="610988" cy="610988"/>
            </a:xfrm>
            <a:prstGeom prst="rect">
              <a:avLst/>
            </a:prstGeom>
          </p:spPr>
        </p:pic>
        <p:pic>
          <p:nvPicPr>
            <p:cNvPr id="26" name="Picture 2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9412" y="4495800"/>
              <a:ext cx="610988" cy="610988"/>
            </a:xfrm>
            <a:prstGeom prst="rect">
              <a:avLst/>
            </a:prstGeom>
          </p:spPr>
        </p:pic>
        <p:pic>
          <p:nvPicPr>
            <p:cNvPr id="27" name="Picture 26"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5212" y="4495800"/>
              <a:ext cx="610988" cy="610988"/>
            </a:xfrm>
            <a:prstGeom prst="rect">
              <a:avLst/>
            </a:prstGeom>
          </p:spPr>
        </p:pic>
        <p:pic>
          <p:nvPicPr>
            <p:cNvPr id="37" name="Picture 36"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412" y="4648200"/>
              <a:ext cx="610988" cy="610988"/>
            </a:xfrm>
            <a:prstGeom prst="rect">
              <a:avLst/>
            </a:prstGeom>
          </p:spPr>
        </p:pic>
        <p:pic>
          <p:nvPicPr>
            <p:cNvPr id="38" name="Picture 37"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0212" y="4648200"/>
              <a:ext cx="610988" cy="610988"/>
            </a:xfrm>
            <a:prstGeom prst="rect">
              <a:avLst/>
            </a:prstGeom>
          </p:spPr>
        </p:pic>
        <p:pic>
          <p:nvPicPr>
            <p:cNvPr id="39" name="Picture 38"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6012" y="4648200"/>
              <a:ext cx="610988" cy="610988"/>
            </a:xfrm>
            <a:prstGeom prst="rect">
              <a:avLst/>
            </a:prstGeom>
          </p:spPr>
        </p:pic>
        <p:pic>
          <p:nvPicPr>
            <p:cNvPr id="40" name="Picture 39"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1812" y="4648200"/>
              <a:ext cx="610988" cy="610988"/>
            </a:xfrm>
            <a:prstGeom prst="rect">
              <a:avLst/>
            </a:prstGeom>
          </p:spPr>
        </p:pic>
        <p:pic>
          <p:nvPicPr>
            <p:cNvPr id="41" name="Picture 4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612" y="4648200"/>
              <a:ext cx="610988" cy="610988"/>
            </a:xfrm>
            <a:prstGeom prst="rect">
              <a:avLst/>
            </a:prstGeom>
          </p:spPr>
        </p:pic>
      </p:grpSp>
      <p:grpSp>
        <p:nvGrpSpPr>
          <p:cNvPr id="2" name="Group 1"/>
          <p:cNvGrpSpPr/>
          <p:nvPr/>
        </p:nvGrpSpPr>
        <p:grpSpPr>
          <a:xfrm>
            <a:off x="4799212" y="4342012"/>
            <a:ext cx="3811388" cy="1068188"/>
            <a:chOff x="4723012" y="4342012"/>
            <a:chExt cx="3811388" cy="1068188"/>
          </a:xfrm>
        </p:grpSpPr>
        <p:pic>
          <p:nvPicPr>
            <p:cNvPr id="61" name="Picture 6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3012" y="4342012"/>
              <a:ext cx="610988" cy="610988"/>
            </a:xfrm>
            <a:prstGeom prst="rect">
              <a:avLst/>
            </a:prstGeom>
          </p:spPr>
        </p:pic>
        <p:pic>
          <p:nvPicPr>
            <p:cNvPr id="62" name="Picture 6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8812" y="4342012"/>
              <a:ext cx="610988" cy="610988"/>
            </a:xfrm>
            <a:prstGeom prst="rect">
              <a:avLst/>
            </a:prstGeom>
          </p:spPr>
        </p:pic>
        <p:pic>
          <p:nvPicPr>
            <p:cNvPr id="63" name="Picture 6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612" y="4342012"/>
              <a:ext cx="610988" cy="610988"/>
            </a:xfrm>
            <a:prstGeom prst="rect">
              <a:avLst/>
            </a:prstGeom>
          </p:spPr>
        </p:pic>
        <p:pic>
          <p:nvPicPr>
            <p:cNvPr id="65" name="Picture 6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0412" y="4342012"/>
              <a:ext cx="610988" cy="610988"/>
            </a:xfrm>
            <a:prstGeom prst="rect">
              <a:avLst/>
            </a:prstGeom>
          </p:spPr>
        </p:pic>
        <p:pic>
          <p:nvPicPr>
            <p:cNvPr id="66" name="Picture 6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6212" y="4342012"/>
              <a:ext cx="610988" cy="610988"/>
            </a:xfrm>
            <a:prstGeom prst="rect">
              <a:avLst/>
            </a:prstGeom>
          </p:spPr>
        </p:pic>
        <p:pic>
          <p:nvPicPr>
            <p:cNvPr id="67" name="Picture 66"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5412" y="4494412"/>
              <a:ext cx="610988" cy="610988"/>
            </a:xfrm>
            <a:prstGeom prst="rect">
              <a:avLst/>
            </a:prstGeom>
          </p:spPr>
        </p:pic>
        <p:pic>
          <p:nvPicPr>
            <p:cNvPr id="68" name="Picture 67"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1212" y="4494412"/>
              <a:ext cx="610988" cy="610988"/>
            </a:xfrm>
            <a:prstGeom prst="rect">
              <a:avLst/>
            </a:prstGeom>
          </p:spPr>
        </p:pic>
        <p:pic>
          <p:nvPicPr>
            <p:cNvPr id="69" name="Picture 68"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7012" y="4494412"/>
              <a:ext cx="610988" cy="610988"/>
            </a:xfrm>
            <a:prstGeom prst="rect">
              <a:avLst/>
            </a:prstGeom>
          </p:spPr>
        </p:pic>
        <p:pic>
          <p:nvPicPr>
            <p:cNvPr id="70" name="Picture 69"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2812" y="4494412"/>
              <a:ext cx="610988" cy="610988"/>
            </a:xfrm>
            <a:prstGeom prst="rect">
              <a:avLst/>
            </a:prstGeom>
          </p:spPr>
        </p:pic>
        <p:pic>
          <p:nvPicPr>
            <p:cNvPr id="71" name="Picture 7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8612" y="4494412"/>
              <a:ext cx="610988" cy="610988"/>
            </a:xfrm>
            <a:prstGeom prst="rect">
              <a:avLst/>
            </a:prstGeom>
          </p:spPr>
        </p:pic>
        <p:pic>
          <p:nvPicPr>
            <p:cNvPr id="72" name="Picture 71"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7812" y="4646812"/>
              <a:ext cx="610988" cy="610988"/>
            </a:xfrm>
            <a:prstGeom prst="rect">
              <a:avLst/>
            </a:prstGeom>
          </p:spPr>
        </p:pic>
        <p:pic>
          <p:nvPicPr>
            <p:cNvPr id="73" name="Picture 72"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3612" y="4646812"/>
              <a:ext cx="610988" cy="610988"/>
            </a:xfrm>
            <a:prstGeom prst="rect">
              <a:avLst/>
            </a:prstGeom>
          </p:spPr>
        </p:pic>
        <p:pic>
          <p:nvPicPr>
            <p:cNvPr id="74" name="Picture 73"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9412" y="4646812"/>
              <a:ext cx="610988" cy="610988"/>
            </a:xfrm>
            <a:prstGeom prst="rect">
              <a:avLst/>
            </a:prstGeom>
          </p:spPr>
        </p:pic>
        <p:pic>
          <p:nvPicPr>
            <p:cNvPr id="75" name="Picture 74"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5212" y="4646812"/>
              <a:ext cx="610988" cy="610988"/>
            </a:xfrm>
            <a:prstGeom prst="rect">
              <a:avLst/>
            </a:prstGeom>
          </p:spPr>
        </p:pic>
        <p:pic>
          <p:nvPicPr>
            <p:cNvPr id="76" name="Picture 75"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1012" y="4646812"/>
              <a:ext cx="610988" cy="610988"/>
            </a:xfrm>
            <a:prstGeom prst="rect">
              <a:avLst/>
            </a:prstGeom>
          </p:spPr>
        </p:pic>
        <p:pic>
          <p:nvPicPr>
            <p:cNvPr id="77" name="Picture 76"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0212" y="4799212"/>
              <a:ext cx="610988" cy="610988"/>
            </a:xfrm>
            <a:prstGeom prst="rect">
              <a:avLst/>
            </a:prstGeom>
          </p:spPr>
        </p:pic>
        <p:pic>
          <p:nvPicPr>
            <p:cNvPr id="78" name="Picture 77"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6012" y="4799212"/>
              <a:ext cx="610988" cy="610988"/>
            </a:xfrm>
            <a:prstGeom prst="rect">
              <a:avLst/>
            </a:prstGeom>
          </p:spPr>
        </p:pic>
        <p:pic>
          <p:nvPicPr>
            <p:cNvPr id="79" name="Picture 78"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1812" y="4799212"/>
              <a:ext cx="610988" cy="610988"/>
            </a:xfrm>
            <a:prstGeom prst="rect">
              <a:avLst/>
            </a:prstGeom>
          </p:spPr>
        </p:pic>
        <p:pic>
          <p:nvPicPr>
            <p:cNvPr id="80" name="Picture 79"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7612" y="4799212"/>
              <a:ext cx="610988" cy="610988"/>
            </a:xfrm>
            <a:prstGeom prst="rect">
              <a:avLst/>
            </a:prstGeom>
          </p:spPr>
        </p:pic>
        <p:pic>
          <p:nvPicPr>
            <p:cNvPr id="81" name="Picture 80" descr="node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412" y="4799212"/>
              <a:ext cx="610988" cy="610988"/>
            </a:xfrm>
            <a:prstGeom prst="rect">
              <a:avLst/>
            </a:prstGeom>
          </p:spPr>
        </p:pic>
      </p:grpSp>
      <p:grpSp>
        <p:nvGrpSpPr>
          <p:cNvPr id="6" name="Group 5"/>
          <p:cNvGrpSpPr/>
          <p:nvPr/>
        </p:nvGrpSpPr>
        <p:grpSpPr>
          <a:xfrm>
            <a:off x="762000" y="1295400"/>
            <a:ext cx="2826327" cy="1981200"/>
            <a:chOff x="9108924" y="3581400"/>
            <a:chExt cx="2826327" cy="1981200"/>
          </a:xfrm>
        </p:grpSpPr>
        <p:pic>
          <p:nvPicPr>
            <p:cNvPr id="85" name="Picture 156"/>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9108924" y="3581400"/>
              <a:ext cx="2826327" cy="1981200"/>
            </a:xfrm>
            <a:prstGeom prst="rect">
              <a:avLst/>
            </a:prstGeom>
            <a:noFill/>
          </p:spPr>
        </p:pic>
        <p:sp>
          <p:nvSpPr>
            <p:cNvPr id="86" name="TextBox 85"/>
            <p:cNvSpPr txBox="1"/>
            <p:nvPr/>
          </p:nvSpPr>
          <p:spPr>
            <a:xfrm>
              <a:off x="9227841" y="3662415"/>
              <a:ext cx="2464969" cy="1569660"/>
            </a:xfrm>
            <a:prstGeom prst="rect">
              <a:avLst/>
            </a:prstGeom>
            <a:noFill/>
          </p:spPr>
          <p:txBody>
            <a:bodyPr wrap="square" rtlCol="0">
              <a:spAutoFit/>
            </a:bodyPr>
            <a:lstStyle/>
            <a:p>
              <a:pPr algn="l">
                <a:spcBef>
                  <a:spcPts val="600"/>
                </a:spcBef>
                <a:spcAft>
                  <a:spcPts val="600"/>
                </a:spcAft>
              </a:pPr>
              <a:r>
                <a:rPr lang="en-US" sz="1600" b="1" dirty="0" smtClean="0">
                  <a:solidFill>
                    <a:srgbClr val="595959"/>
                  </a:solidFill>
                  <a:latin typeface="Century Gothic"/>
                  <a:cs typeface="Century Gothic"/>
                </a:rPr>
                <a:t>“To enable rapid iteration at scale, Riot moved to Riak to support millions of concurrent players at any moment.”</a:t>
              </a:r>
              <a:endParaRPr lang="en-US" sz="1400" dirty="0" smtClean="0">
                <a:solidFill>
                  <a:srgbClr val="595959"/>
                </a:solidFill>
                <a:latin typeface="Century Gothic"/>
                <a:cs typeface="Century Gothic"/>
              </a:endParaRPr>
            </a:p>
          </p:txBody>
        </p:sp>
        <p:pic>
          <p:nvPicPr>
            <p:cNvPr id="87" name="Picture 86"/>
            <p:cNvPicPr>
              <a:picLocks noChangeAspect="1"/>
            </p:cNvPicPr>
            <p:nvPr/>
          </p:nvPicPr>
          <p:blipFill>
            <a:blip r:embed="rId5"/>
            <a:stretch>
              <a:fillRect/>
            </a:stretch>
          </p:blipFill>
          <p:spPr>
            <a:xfrm>
              <a:off x="10697226" y="4958267"/>
              <a:ext cx="930274" cy="352140"/>
            </a:xfrm>
            <a:prstGeom prst="rect">
              <a:avLst/>
            </a:prstGeom>
          </p:spPr>
        </p:pic>
      </p:grpSp>
    </p:spTree>
    <p:extLst>
      <p:ext uri="{BB962C8B-B14F-4D97-AF65-F5344CB8AC3E}">
        <p14:creationId xmlns:p14="http://schemas.microsoft.com/office/powerpoint/2010/main" val="22204957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a:xfrm>
            <a:off x="0" y="1"/>
            <a:ext cx="9144000" cy="1142999"/>
          </a:xfrm>
        </p:spPr>
        <p:txBody>
          <a:bodyPr/>
          <a:lstStyle/>
          <a:p>
            <a:r>
              <a:rPr lang="en-US" dirty="0" smtClean="0"/>
              <a:t>Add/Remove/Replace Nodes</a:t>
            </a:r>
            <a:endParaRPr lang="en-US" dirty="0"/>
          </a:p>
        </p:txBody>
      </p:sp>
      <p:sp>
        <p:nvSpPr>
          <p:cNvPr id="6" name="TextBox 5"/>
          <p:cNvSpPr txBox="1"/>
          <p:nvPr/>
        </p:nvSpPr>
        <p:spPr>
          <a:xfrm>
            <a:off x="304800" y="1219200"/>
            <a:ext cx="8458200" cy="1092607"/>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500" kern="0" dirty="0" smtClean="0">
                <a:solidFill>
                  <a:sysClr val="windowText" lastClr="000000"/>
                </a:solidFill>
                <a:latin typeface="Courier"/>
                <a:cs typeface="Courier"/>
              </a:rPr>
              <a:t>&gt; </a:t>
            </a:r>
            <a:r>
              <a:rPr lang="en-US" sz="1500" kern="0" dirty="0" err="1" smtClean="0">
                <a:solidFill>
                  <a:sysClr val="windowText" lastClr="000000"/>
                </a:solidFill>
                <a:latin typeface="Courier"/>
                <a:cs typeface="Courier"/>
              </a:rPr>
              <a:t>riak</a:t>
            </a:r>
            <a:r>
              <a:rPr lang="en-US" sz="1500" kern="0" dirty="0" smtClean="0">
                <a:solidFill>
                  <a:sysClr val="windowText" lastClr="000000"/>
                </a:solidFill>
                <a:latin typeface="Courier"/>
                <a:cs typeface="Courier"/>
              </a:rPr>
              <a:t>-admin cluster join riak@192.168.2.2</a:t>
            </a: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plan</a:t>
            </a:r>
            <a:endParaRPr lang="en-US" sz="1500" kern="0" dirty="0">
              <a:solidFill>
                <a:sysClr val="windowText" lastClr="000000"/>
              </a:solidFill>
              <a:latin typeface="Courier"/>
              <a:cs typeface="Courier"/>
            </a:endParaRP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commit</a:t>
            </a:r>
            <a:endParaRPr lang="en-US" sz="1500" kern="0" dirty="0">
              <a:solidFill>
                <a:sysClr val="windowText" lastClr="000000"/>
              </a:solidFill>
              <a:latin typeface="Courier"/>
              <a:cs typeface="Courier"/>
            </a:endParaRPr>
          </a:p>
        </p:txBody>
      </p:sp>
      <p:sp>
        <p:nvSpPr>
          <p:cNvPr id="5" name="TextBox 4"/>
          <p:cNvSpPr txBox="1"/>
          <p:nvPr/>
        </p:nvSpPr>
        <p:spPr>
          <a:xfrm>
            <a:off x="304800" y="2590800"/>
            <a:ext cx="8458200" cy="1092607"/>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500" kern="0" dirty="0" smtClean="0">
                <a:solidFill>
                  <a:sysClr val="windowText" lastClr="000000"/>
                </a:solidFill>
                <a:latin typeface="Courier"/>
                <a:cs typeface="Courier"/>
              </a:rPr>
              <a:t>&gt; </a:t>
            </a:r>
            <a:r>
              <a:rPr lang="en-US" sz="1500" kern="0" dirty="0" err="1" smtClean="0">
                <a:solidFill>
                  <a:sysClr val="windowText" lastClr="000000"/>
                </a:solidFill>
                <a:latin typeface="Courier"/>
                <a:cs typeface="Courier"/>
              </a:rPr>
              <a:t>riak</a:t>
            </a:r>
            <a:r>
              <a:rPr lang="en-US" sz="1500" kern="0" dirty="0" smtClean="0">
                <a:solidFill>
                  <a:sysClr val="windowText" lastClr="000000"/>
                </a:solidFill>
                <a:latin typeface="Courier"/>
                <a:cs typeface="Courier"/>
              </a:rPr>
              <a:t>-admin cluster leave riak@192.168.2.5</a:t>
            </a: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plan</a:t>
            </a:r>
            <a:endParaRPr lang="en-US" sz="1500" kern="0" dirty="0">
              <a:solidFill>
                <a:sysClr val="windowText" lastClr="000000"/>
              </a:solidFill>
              <a:latin typeface="Courier"/>
              <a:cs typeface="Courier"/>
            </a:endParaRP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commit</a:t>
            </a:r>
            <a:endParaRPr lang="en-US" sz="1500" kern="0" dirty="0">
              <a:solidFill>
                <a:sysClr val="windowText" lastClr="000000"/>
              </a:solidFill>
              <a:latin typeface="Courier"/>
              <a:cs typeface="Courier"/>
            </a:endParaRPr>
          </a:p>
        </p:txBody>
      </p:sp>
      <p:sp>
        <p:nvSpPr>
          <p:cNvPr id="7" name="TextBox 6"/>
          <p:cNvSpPr txBox="1"/>
          <p:nvPr/>
        </p:nvSpPr>
        <p:spPr>
          <a:xfrm>
            <a:off x="304800" y="3936593"/>
            <a:ext cx="8458200" cy="1477328"/>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500" kern="0" dirty="0" smtClean="0">
                <a:solidFill>
                  <a:sysClr val="windowText" lastClr="000000"/>
                </a:solidFill>
                <a:latin typeface="Courier"/>
                <a:cs typeface="Courier"/>
              </a:rPr>
              <a:t>&gt; </a:t>
            </a:r>
            <a:r>
              <a:rPr lang="en-US" sz="1500" kern="0" dirty="0" err="1" smtClean="0">
                <a:solidFill>
                  <a:sysClr val="windowText" lastClr="000000"/>
                </a:solidFill>
                <a:latin typeface="Courier"/>
                <a:cs typeface="Courier"/>
              </a:rPr>
              <a:t>riak</a:t>
            </a:r>
            <a:r>
              <a:rPr lang="en-US" sz="1500" kern="0" dirty="0" smtClean="0">
                <a:solidFill>
                  <a:sysClr val="windowText" lastClr="000000"/>
                </a:solidFill>
                <a:latin typeface="Courier"/>
                <a:cs typeface="Courier"/>
              </a:rPr>
              <a:t>-admin cluster join riak@192.168.2.2</a:t>
            </a: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replace </a:t>
            </a:r>
            <a:r>
              <a:rPr lang="en-US" sz="1500" kern="0" dirty="0">
                <a:solidFill>
                  <a:sysClr val="windowText" lastClr="000000"/>
                </a:solidFill>
                <a:latin typeface="Courier"/>
                <a:cs typeface="Courier"/>
              </a:rPr>
              <a:t>riak@</a:t>
            </a:r>
            <a:r>
              <a:rPr lang="en-US" sz="1500" kern="0" dirty="0" smtClean="0">
                <a:solidFill>
                  <a:sysClr val="windowText" lastClr="000000"/>
                </a:solidFill>
                <a:latin typeface="Courier"/>
                <a:cs typeface="Courier"/>
              </a:rPr>
              <a:t>192.168.2.4 </a:t>
            </a:r>
            <a:r>
              <a:rPr lang="en-US" sz="1500" kern="0" dirty="0">
                <a:solidFill>
                  <a:sysClr val="windowText" lastClr="000000"/>
                </a:solidFill>
                <a:latin typeface="Courier"/>
                <a:cs typeface="Courier"/>
              </a:rPr>
              <a:t>riak@</a:t>
            </a:r>
            <a:r>
              <a:rPr lang="en-US" sz="1500" kern="0" dirty="0" smtClean="0">
                <a:solidFill>
                  <a:sysClr val="windowText" lastClr="000000"/>
                </a:solidFill>
                <a:latin typeface="Courier"/>
                <a:cs typeface="Courier"/>
              </a:rPr>
              <a:t>192.168.2.7</a:t>
            </a:r>
            <a:endParaRPr lang="en-US" sz="1500" kern="0" dirty="0">
              <a:solidFill>
                <a:sysClr val="windowText" lastClr="000000"/>
              </a:solidFill>
              <a:latin typeface="Courier"/>
              <a:cs typeface="Courier"/>
            </a:endParaRPr>
          </a:p>
          <a:p>
            <a:pPr algn="l">
              <a:spcBef>
                <a:spcPts val="600"/>
              </a:spcBef>
              <a:spcAft>
                <a:spcPts val="600"/>
              </a:spcAft>
              <a:defRPr/>
            </a:pPr>
            <a:r>
              <a:rPr lang="en-US" sz="1500" kern="0" dirty="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plan</a:t>
            </a:r>
          </a:p>
          <a:p>
            <a:pPr algn="l">
              <a:spcBef>
                <a:spcPts val="600"/>
              </a:spcBef>
              <a:spcAft>
                <a:spcPts val="600"/>
              </a:spcAft>
              <a:defRPr/>
            </a:pPr>
            <a:r>
              <a:rPr lang="en-US" sz="1500" kern="0" dirty="0" smtClean="0">
                <a:solidFill>
                  <a:sysClr val="windowText" lastClr="000000"/>
                </a:solidFill>
                <a:latin typeface="Courier"/>
                <a:cs typeface="Courier"/>
              </a:rPr>
              <a:t>&gt; </a:t>
            </a:r>
            <a:r>
              <a:rPr lang="en-US" sz="1500" kern="0" dirty="0" err="1">
                <a:solidFill>
                  <a:sysClr val="windowText" lastClr="000000"/>
                </a:solidFill>
                <a:latin typeface="Courier"/>
                <a:cs typeface="Courier"/>
              </a:rPr>
              <a:t>riak</a:t>
            </a:r>
            <a:r>
              <a:rPr lang="en-US" sz="1500" kern="0" dirty="0">
                <a:solidFill>
                  <a:sysClr val="windowText" lastClr="000000"/>
                </a:solidFill>
                <a:latin typeface="Courier"/>
                <a:cs typeface="Courier"/>
              </a:rPr>
              <a:t>-admin cluster </a:t>
            </a:r>
            <a:r>
              <a:rPr lang="en-US" sz="1500" kern="0" dirty="0" smtClean="0">
                <a:solidFill>
                  <a:sysClr val="windowText" lastClr="000000"/>
                </a:solidFill>
                <a:latin typeface="Courier"/>
                <a:cs typeface="Courier"/>
              </a:rPr>
              <a:t>commit</a:t>
            </a:r>
            <a:endParaRPr lang="en-US" sz="1500" kern="0" dirty="0">
              <a:solidFill>
                <a:sysClr val="windowText" lastClr="000000"/>
              </a:solidFill>
              <a:latin typeface="Courier"/>
              <a:cs typeface="Courier"/>
            </a:endParaRPr>
          </a:p>
        </p:txBody>
      </p:sp>
    </p:spTree>
    <p:extLst>
      <p:ext uri="{BB962C8B-B14F-4D97-AF65-F5344CB8AC3E}">
        <p14:creationId xmlns:p14="http://schemas.microsoft.com/office/powerpoint/2010/main" val="36150278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Operational Simplicity</a:t>
            </a:r>
            <a:endParaRPr lang="en-US" dirty="0"/>
          </a:p>
        </p:txBody>
      </p:sp>
      <p:sp>
        <p:nvSpPr>
          <p:cNvPr id="13" name="Rectangle 12"/>
          <p:cNvSpPr/>
          <p:nvPr/>
        </p:nvSpPr>
        <p:spPr>
          <a:xfrm>
            <a:off x="4495800" y="5616714"/>
            <a:ext cx="4419600" cy="707886"/>
          </a:xfrm>
          <a:prstGeom prst="rect">
            <a:avLst/>
          </a:prstGeom>
        </p:spPr>
        <p:txBody>
          <a:bodyPr wrap="square">
            <a:spAutoFit/>
          </a:bodyPr>
          <a:lstStyle/>
          <a:p>
            <a:r>
              <a:rPr lang="en-US" sz="2000" b="1" dirty="0" smtClean="0">
                <a:effectLst/>
                <a:latin typeface="+mn-lt"/>
              </a:rPr>
              <a:t>80% Reduced Total Cost of Ownership vs. Oracle</a:t>
            </a:r>
            <a:endParaRPr lang="en-US" sz="2000" b="1" dirty="0">
              <a:effectLst/>
              <a:latin typeface="+mn-lt"/>
            </a:endParaRPr>
          </a:p>
        </p:txBody>
      </p:sp>
      <p:sp>
        <p:nvSpPr>
          <p:cNvPr id="14" name="Rectangle 13"/>
          <p:cNvSpPr/>
          <p:nvPr/>
        </p:nvSpPr>
        <p:spPr>
          <a:xfrm>
            <a:off x="228600" y="5616714"/>
            <a:ext cx="4572000" cy="707886"/>
          </a:xfrm>
          <a:prstGeom prst="rect">
            <a:avLst/>
          </a:prstGeom>
        </p:spPr>
        <p:txBody>
          <a:bodyPr wrap="square">
            <a:spAutoFit/>
          </a:bodyPr>
          <a:lstStyle/>
          <a:p>
            <a:r>
              <a:rPr lang="en-US" sz="2000" b="1" dirty="0" smtClean="0">
                <a:effectLst/>
                <a:latin typeface="+mn-lt"/>
              </a:rPr>
              <a:t>1/5 operations personnel required </a:t>
            </a:r>
            <a:r>
              <a:rPr lang="en-US" sz="2000" b="1" dirty="0" err="1" smtClean="0">
                <a:effectLst/>
                <a:latin typeface="+mn-lt"/>
              </a:rPr>
              <a:t>vs</a:t>
            </a:r>
            <a:r>
              <a:rPr lang="en-US" sz="2000" b="1" dirty="0" smtClean="0">
                <a:effectLst/>
                <a:latin typeface="+mn-lt"/>
              </a:rPr>
              <a:t> Apache Cassandra</a:t>
            </a:r>
            <a:endParaRPr lang="en-US" sz="2000" b="1" dirty="0">
              <a:effectLst/>
              <a:latin typeface="+mn-lt"/>
            </a:endParaRPr>
          </a:p>
        </p:txBody>
      </p:sp>
      <p:sp>
        <p:nvSpPr>
          <p:cNvPr id="15" name="TextBox 14"/>
          <p:cNvSpPr txBox="1"/>
          <p:nvPr/>
        </p:nvSpPr>
        <p:spPr>
          <a:xfrm>
            <a:off x="533400" y="1264934"/>
            <a:ext cx="3962400" cy="3016210"/>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Runs on </a:t>
            </a:r>
            <a:r>
              <a:rPr lang="en-US" sz="2000" kern="0" dirty="0" smtClean="0">
                <a:solidFill>
                  <a:sysClr val="windowText" lastClr="000000"/>
                </a:solidFill>
                <a:latin typeface="Lucida Grande"/>
                <a:cs typeface="Lucida Grande"/>
              </a:rPr>
              <a:t>Commodity Hardware</a:t>
            </a:r>
            <a:endParaRPr lang="en-US" sz="2000" kern="0" dirty="0">
              <a:solidFill>
                <a:sysClr val="windowText" lastClr="000000"/>
              </a:solidFill>
              <a:latin typeface="Lucida Grande"/>
              <a:cs typeface="Lucida Grande"/>
            </a:endParaRP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kumimoji="0" lang="en-US" sz="2000" i="0" u="none" strike="noStrike" kern="0" cap="none" spc="0" normalizeH="0" baseline="0" noProof="0" dirty="0" smtClean="0">
                <a:ln>
                  <a:noFill/>
                </a:ln>
                <a:solidFill>
                  <a:sysClr val="windowText" lastClr="000000"/>
                </a:solidFill>
                <a:effectLst/>
                <a:uLnTx/>
                <a:uFillTx/>
                <a:latin typeface="Lucida Grande"/>
                <a:cs typeface="Lucida Grande"/>
              </a:rPr>
              <a:t>All Nodes are Created Equal</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Support for Rolling Upgrades (within 2 feature releases, i.e. 2.0 to 2.2)</a:t>
            </a:r>
            <a:endParaRPr kumimoji="0" lang="en-US" sz="2000" i="0" u="none" strike="noStrike" kern="0" cap="none" spc="0" normalizeH="0" baseline="0" noProof="0" dirty="0" smtClean="0">
              <a:ln>
                <a:noFill/>
              </a:ln>
              <a:solidFill>
                <a:sysClr val="windowText" lastClr="000000"/>
              </a:solidFill>
              <a:effectLst/>
              <a:uLnTx/>
              <a:uFillTx/>
              <a:latin typeface="Lucida Grande"/>
              <a:cs typeface="Lucida Grande"/>
            </a:endParaRP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kumimoji="0" lang="en-US" sz="2000" i="0" u="none" strike="noStrike" kern="0" cap="none" spc="0" normalizeH="0" baseline="0" noProof="0" dirty="0" smtClean="0">
                <a:ln>
                  <a:noFill/>
                </a:ln>
                <a:solidFill>
                  <a:sysClr val="windowText" lastClr="000000"/>
                </a:solidFill>
                <a:effectLst/>
                <a:uLnTx/>
                <a:uFillTx/>
                <a:latin typeface="Lucida Grande"/>
                <a:cs typeface="Lucida Grande"/>
              </a:rPr>
              <a:t>Scales</a:t>
            </a:r>
            <a:r>
              <a:rPr kumimoji="0" lang="en-US" sz="2000" i="0" u="none" strike="noStrike" kern="0" cap="none" spc="0" normalizeH="0" noProof="0" dirty="0" smtClean="0">
                <a:ln>
                  <a:noFill/>
                </a:ln>
                <a:solidFill>
                  <a:sysClr val="windowText" lastClr="000000"/>
                </a:solidFill>
                <a:effectLst/>
                <a:uLnTx/>
                <a:uFillTx/>
                <a:latin typeface="Lucida Grande"/>
                <a:cs typeface="Lucida Grande"/>
              </a:rPr>
              <a:t> Up (and Down)</a:t>
            </a:r>
            <a:r>
              <a:rPr lang="en-US" sz="2000" kern="0" dirty="0" smtClean="0">
                <a:solidFill>
                  <a:sysClr val="windowText" lastClr="000000"/>
                </a:solidFill>
                <a:latin typeface="Lucida Grande"/>
                <a:cs typeface="Lucida Grande"/>
              </a:rPr>
              <a:t> </a:t>
            </a:r>
            <a:r>
              <a:rPr lang="en-US" sz="2000" kern="0" noProof="0" dirty="0" smtClean="0">
                <a:solidFill>
                  <a:sysClr val="windowText" lastClr="000000"/>
                </a:solidFill>
                <a:latin typeface="Lucida Grande"/>
                <a:cs typeface="Lucida Grande"/>
              </a:rPr>
              <a:t>Quickly and Easily</a:t>
            </a:r>
          </a:p>
        </p:txBody>
      </p:sp>
      <p:cxnSp>
        <p:nvCxnSpPr>
          <p:cNvPr id="16" name="Straight Connector 15"/>
          <p:cNvCxnSpPr/>
          <p:nvPr/>
        </p:nvCxnSpPr>
        <p:spPr bwMode="auto">
          <a:xfrm>
            <a:off x="228600" y="5410200"/>
            <a:ext cx="8610600" cy="0"/>
          </a:xfrm>
          <a:prstGeom prst="line">
            <a:avLst/>
          </a:prstGeom>
          <a:ln>
            <a:solidFill>
              <a:schemeClr val="bg1">
                <a:lumMod val="75000"/>
              </a:schemeClr>
            </a:solidFill>
            <a:headEnd type="none" w="med" len="med"/>
            <a:tailEnd type="none" w="med" len="med"/>
          </a:ln>
          <a:extLst/>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4572000" y="1240572"/>
            <a:ext cx="4114800" cy="1785104"/>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Self Healing Mechanisms Limit Need for Manual Intervention</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kumimoji="0" lang="en-US" sz="2000" i="0" u="none" strike="noStrike" kern="0" cap="none" spc="0" normalizeH="0" baseline="0" noProof="0" dirty="0" err="1" smtClean="0">
                <a:ln>
                  <a:noFill/>
                </a:ln>
                <a:solidFill>
                  <a:sysClr val="windowText" lastClr="000000"/>
                </a:solidFill>
                <a:effectLst/>
                <a:uLnTx/>
                <a:uFillTx/>
                <a:latin typeface="Lucida Grande"/>
                <a:cs typeface="Lucida Grande"/>
              </a:rPr>
              <a:t>Erlang</a:t>
            </a:r>
            <a:r>
              <a:rPr kumimoji="0" lang="en-US" sz="2000" i="0" u="none" strike="noStrike" kern="0" cap="none" spc="0" normalizeH="0" baseline="0" noProof="0" dirty="0" smtClean="0">
                <a:ln>
                  <a:noFill/>
                </a:ln>
                <a:solidFill>
                  <a:sysClr val="windowText" lastClr="000000"/>
                </a:solidFill>
                <a:effectLst/>
                <a:uLnTx/>
                <a:uFillTx/>
                <a:latin typeface="Lucida Grande"/>
                <a:cs typeface="Lucida Grande"/>
              </a:rPr>
              <a:t> OTP (Open Telecom Platform) Allows for Hotfixes</a:t>
            </a:r>
          </a:p>
        </p:txBody>
      </p:sp>
      <p:pic>
        <p:nvPicPr>
          <p:cNvPr id="20" name="Picture 156"/>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257800" y="3200400"/>
            <a:ext cx="2826327" cy="1981200"/>
          </a:xfrm>
          <a:prstGeom prst="rect">
            <a:avLst/>
          </a:prstGeom>
          <a:noFill/>
        </p:spPr>
      </p:pic>
      <p:sp>
        <p:nvSpPr>
          <p:cNvPr id="21" name="TextBox 20"/>
          <p:cNvSpPr txBox="1"/>
          <p:nvPr/>
        </p:nvSpPr>
        <p:spPr>
          <a:xfrm>
            <a:off x="5443620" y="3352800"/>
            <a:ext cx="2315577" cy="1077218"/>
          </a:xfrm>
          <a:prstGeom prst="rect">
            <a:avLst/>
          </a:prstGeom>
          <a:noFill/>
        </p:spPr>
        <p:txBody>
          <a:bodyPr wrap="square" rtlCol="0">
            <a:spAutoFit/>
          </a:bodyPr>
          <a:lstStyle/>
          <a:p>
            <a:pPr algn="l">
              <a:spcBef>
                <a:spcPts val="600"/>
              </a:spcBef>
              <a:spcAft>
                <a:spcPts val="600"/>
              </a:spcAft>
            </a:pPr>
            <a:r>
              <a:rPr lang="en-US" sz="1600" b="1" dirty="0" smtClean="0">
                <a:solidFill>
                  <a:srgbClr val="595959"/>
                </a:solidFill>
                <a:latin typeface="Century Gothic"/>
                <a:cs typeface="Century Gothic"/>
              </a:rPr>
              <a:t>“By far our biggest problem with Riak is that we don’t have problems with Riak“</a:t>
            </a:r>
            <a:endParaRPr lang="en-US" sz="1400" dirty="0" smtClean="0">
              <a:solidFill>
                <a:srgbClr val="595959"/>
              </a:solidFill>
              <a:latin typeface="Century Gothic"/>
              <a:cs typeface="Century Gothic"/>
            </a:endParaRPr>
          </a:p>
        </p:txBody>
      </p:sp>
      <p:pic>
        <p:nvPicPr>
          <p:cNvPr id="23" name="Picture 22"/>
          <p:cNvPicPr>
            <a:picLocks noChangeAspect="1"/>
          </p:cNvPicPr>
          <p:nvPr/>
        </p:nvPicPr>
        <p:blipFill>
          <a:blip r:embed="rId4"/>
          <a:stretch>
            <a:fillRect/>
          </a:stretch>
        </p:blipFill>
        <p:spPr>
          <a:xfrm>
            <a:off x="6676026" y="4441775"/>
            <a:ext cx="1012147" cy="460067"/>
          </a:xfrm>
          <a:prstGeom prst="rect">
            <a:avLst/>
          </a:prstGeom>
        </p:spPr>
      </p:pic>
    </p:spTree>
    <p:extLst>
      <p:ext uri="{BB962C8B-B14F-4D97-AF65-F5344CB8AC3E}">
        <p14:creationId xmlns:p14="http://schemas.microsoft.com/office/powerpoint/2010/main" val="12079154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56"/>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98942" y="449728"/>
            <a:ext cx="7946116" cy="5570072"/>
          </a:xfrm>
          <a:prstGeom prst="rect">
            <a:avLst/>
          </a:prstGeom>
          <a:noFill/>
        </p:spPr>
      </p:pic>
      <p:sp>
        <p:nvSpPr>
          <p:cNvPr id="5" name="TextBox 4"/>
          <p:cNvSpPr txBox="1"/>
          <p:nvPr/>
        </p:nvSpPr>
        <p:spPr>
          <a:xfrm>
            <a:off x="1143000" y="941725"/>
            <a:ext cx="6477000" cy="2939266"/>
          </a:xfrm>
          <a:prstGeom prst="rect">
            <a:avLst/>
          </a:prstGeom>
          <a:noFill/>
        </p:spPr>
        <p:txBody>
          <a:bodyPr wrap="square" rtlCol="0">
            <a:spAutoFit/>
          </a:bodyPr>
          <a:lstStyle/>
          <a:p>
            <a:pPr algn="l">
              <a:spcBef>
                <a:spcPts val="600"/>
              </a:spcBef>
              <a:spcAft>
                <a:spcPts val="600"/>
              </a:spcAft>
            </a:pPr>
            <a:r>
              <a:rPr lang="en-US" sz="1850" b="1" dirty="0">
                <a:solidFill>
                  <a:srgbClr val="595959"/>
                </a:solidFill>
                <a:latin typeface="Century Gothic"/>
                <a:cs typeface="Century Gothic"/>
              </a:rPr>
              <a:t>"Two years ago, we implemented Riak due to its high availability, operational simplicity, and ability to scale," said Wes </a:t>
            </a:r>
            <a:r>
              <a:rPr lang="en-US" sz="1850" b="1" dirty="0" err="1">
                <a:solidFill>
                  <a:srgbClr val="595959"/>
                </a:solidFill>
                <a:latin typeface="Century Gothic"/>
                <a:cs typeface="Century Gothic"/>
              </a:rPr>
              <a:t>Jossey</a:t>
            </a:r>
            <a:r>
              <a:rPr lang="en-US" sz="1850" b="1" dirty="0">
                <a:solidFill>
                  <a:srgbClr val="595959"/>
                </a:solidFill>
                <a:latin typeface="Century Gothic"/>
                <a:cs typeface="Century Gothic"/>
              </a:rPr>
              <a:t>, Head of Operations at </a:t>
            </a:r>
            <a:r>
              <a:rPr lang="en-US" sz="1850" b="1" dirty="0" err="1">
                <a:solidFill>
                  <a:srgbClr val="595959"/>
                </a:solidFill>
                <a:latin typeface="Century Gothic"/>
                <a:cs typeface="Century Gothic"/>
              </a:rPr>
              <a:t>Tapjoy</a:t>
            </a:r>
            <a:r>
              <a:rPr lang="en-US" sz="1850" b="1" dirty="0" smtClean="0">
                <a:solidFill>
                  <a:srgbClr val="595959"/>
                </a:solidFill>
                <a:latin typeface="Century Gothic"/>
                <a:cs typeface="Century Gothic"/>
              </a:rPr>
              <a:t>.  </a:t>
            </a:r>
            <a:r>
              <a:rPr lang="en-US" sz="1850" b="1" dirty="0">
                <a:solidFill>
                  <a:srgbClr val="595959"/>
                </a:solidFill>
                <a:latin typeface="Century Gothic"/>
                <a:cs typeface="Century Gothic"/>
              </a:rPr>
              <a:t>"When we began, our clusters typically moved around 40,000 operations per second at peak</a:t>
            </a:r>
            <a:r>
              <a:rPr lang="en-US" sz="1850" b="1" dirty="0" smtClean="0">
                <a:solidFill>
                  <a:srgbClr val="595959"/>
                </a:solidFill>
                <a:latin typeface="Century Gothic"/>
                <a:cs typeface="Century Gothic"/>
              </a:rPr>
              <a:t>.  </a:t>
            </a:r>
            <a:r>
              <a:rPr lang="en-US" sz="1850" b="1" dirty="0">
                <a:solidFill>
                  <a:srgbClr val="595959"/>
                </a:solidFill>
                <a:latin typeface="Century Gothic"/>
                <a:cs typeface="Century Gothic"/>
              </a:rPr>
              <a:t>Today, we now see peaks well over 250,000 operations per second, all while sustaining sub millisecond response times and rock solid stability.  Despite this massive change in growth, we still do not employ any full time engineer to work on our Riak cluster.  It's really that easy to use.”</a:t>
            </a:r>
            <a:endParaRPr lang="en-US" sz="1850" dirty="0" smtClean="0">
              <a:solidFill>
                <a:srgbClr val="595959"/>
              </a:solidFill>
              <a:latin typeface="Century Gothic"/>
              <a:cs typeface="Century Gothic"/>
            </a:endParaRPr>
          </a:p>
        </p:txBody>
      </p:sp>
      <p:pic>
        <p:nvPicPr>
          <p:cNvPr id="7" name="Shape 105"/>
          <p:cNvPicPr preferRelativeResize="0"/>
          <p:nvPr/>
        </p:nvPicPr>
        <p:blipFill>
          <a:blip r:embed="rId4">
            <a:alphaModFix/>
          </a:blip>
          <a:stretch>
            <a:fillRect/>
          </a:stretch>
        </p:blipFill>
        <p:spPr>
          <a:xfrm>
            <a:off x="3983716" y="4012162"/>
            <a:ext cx="3295172" cy="1017038"/>
          </a:xfrm>
          <a:prstGeom prst="rect">
            <a:avLst/>
          </a:prstGeom>
          <a:noFill/>
          <a:ln>
            <a:noFill/>
          </a:ln>
        </p:spPr>
      </p:pic>
    </p:spTree>
    <p:extLst>
      <p:ext uri="{BB962C8B-B14F-4D97-AF65-F5344CB8AC3E}">
        <p14:creationId xmlns:p14="http://schemas.microsoft.com/office/powerpoint/2010/main" val="24555553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53"/>
          <p:cNvPicPr preferRelativeResize="0"/>
          <p:nvPr/>
        </p:nvPicPr>
        <p:blipFill>
          <a:blip r:embed="rId3">
            <a:alphaModFix amt="25000"/>
          </a:blip>
          <a:stretch>
            <a:fillRect/>
          </a:stretch>
        </p:blipFill>
        <p:spPr>
          <a:xfrm>
            <a:off x="1865252" y="1371600"/>
            <a:ext cx="5413496" cy="2046978"/>
          </a:xfrm>
          <a:prstGeom prst="rect">
            <a:avLst/>
          </a:prstGeom>
          <a:noFill/>
          <a:ln>
            <a:noFill/>
          </a:ln>
        </p:spPr>
      </p:pic>
      <p:sp>
        <p:nvSpPr>
          <p:cNvPr id="22" name="Title 1"/>
          <p:cNvSpPr>
            <a:spLocks noGrp="1"/>
          </p:cNvSpPr>
          <p:nvPr>
            <p:ph type="title"/>
          </p:nvPr>
        </p:nvSpPr>
        <p:spPr>
          <a:xfrm>
            <a:off x="0" y="2857501"/>
            <a:ext cx="9144000" cy="1142999"/>
          </a:xfrm>
        </p:spPr>
        <p:txBody>
          <a:bodyPr/>
          <a:lstStyle/>
          <a:p>
            <a:r>
              <a:rPr lang="en-US" dirty="0" smtClean="0"/>
              <a:t>Advanced Features</a:t>
            </a:r>
            <a:endParaRPr lang="en-US" dirty="0"/>
          </a:p>
        </p:txBody>
      </p:sp>
    </p:spTree>
    <p:extLst>
      <p:ext uri="{BB962C8B-B14F-4D97-AF65-F5344CB8AC3E}">
        <p14:creationId xmlns:p14="http://schemas.microsoft.com/office/powerpoint/2010/main" val="6060371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p:cNvSpPr txBox="1"/>
          <p:nvPr/>
        </p:nvSpPr>
        <p:spPr>
          <a:xfrm>
            <a:off x="4724400" y="2057400"/>
            <a:ext cx="4191000" cy="4247317"/>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Queries: exact match, globs, inclusive/exclusive range queries, AND/OR/NOT, prefix matching, proximity searches, term boosting, sorting, </a:t>
            </a:r>
            <a:r>
              <a:rPr lang="en-US" sz="2000" kern="0" dirty="0" smtClean="0">
                <a:solidFill>
                  <a:sysClr val="windowText" lastClr="000000"/>
                </a:solidFill>
                <a:latin typeface="Lucida Grande"/>
                <a:cs typeface="Lucida Grande"/>
              </a:rPr>
              <a:t>pagination</a:t>
            </a:r>
          </a:p>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Protocol Buffer interface and </a:t>
            </a:r>
            <a:r>
              <a:rPr lang="en-US" sz="2000" kern="0" dirty="0" err="1">
                <a:solidFill>
                  <a:sysClr val="windowText" lastClr="000000"/>
                </a:solidFill>
                <a:latin typeface="Lucida Grande"/>
                <a:cs typeface="Lucida Grande"/>
              </a:rPr>
              <a:t>Solr</a:t>
            </a:r>
            <a:r>
              <a:rPr lang="en-US" sz="2000" kern="0" dirty="0">
                <a:solidFill>
                  <a:sysClr val="windowText" lastClr="000000"/>
                </a:solidFill>
                <a:latin typeface="Lucida Grande"/>
                <a:cs typeface="Lucida Grande"/>
              </a:rPr>
              <a:t> interface via </a:t>
            </a:r>
            <a:r>
              <a:rPr lang="en-US" sz="2000" kern="0" dirty="0" smtClean="0">
                <a:solidFill>
                  <a:sysClr val="windowText" lastClr="000000"/>
                </a:solidFill>
                <a:latin typeface="Lucida Grande"/>
                <a:cs typeface="Lucida Grande"/>
              </a:rPr>
              <a:t>HTTP</a:t>
            </a:r>
          </a:p>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Scoring and ranking for most relevant results</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a:solidFill>
                  <a:sysClr val="windowText" lastClr="000000"/>
                </a:solidFill>
                <a:latin typeface="Lucida Grande"/>
                <a:cs typeface="Lucida Grande"/>
              </a:rPr>
              <a:t>Active Anti-Entropy for automatic index repair</a:t>
            </a:r>
            <a:endParaRPr lang="en-US" sz="2000" kern="0" dirty="0" smtClean="0">
              <a:solidFill>
                <a:sysClr val="windowText" lastClr="000000"/>
              </a:solidFill>
              <a:latin typeface="Lucida Grande"/>
              <a:cs typeface="Lucida Grande"/>
            </a:endParaRPr>
          </a:p>
        </p:txBody>
      </p:sp>
      <p:sp>
        <p:nvSpPr>
          <p:cNvPr id="22" name="Title 1"/>
          <p:cNvSpPr>
            <a:spLocks noGrp="1"/>
          </p:cNvSpPr>
          <p:nvPr>
            <p:ph type="title"/>
          </p:nvPr>
        </p:nvSpPr>
        <p:spPr>
          <a:xfrm>
            <a:off x="0" y="1"/>
            <a:ext cx="9144000" cy="1142999"/>
          </a:xfrm>
        </p:spPr>
        <p:txBody>
          <a:bodyPr/>
          <a:lstStyle/>
          <a:p>
            <a:r>
              <a:rPr lang="en-US" dirty="0" smtClean="0"/>
              <a:t>Riak Search 2.0</a:t>
            </a:r>
            <a:endParaRPr lang="en-US" dirty="0"/>
          </a:p>
        </p:txBody>
      </p:sp>
      <p:sp>
        <p:nvSpPr>
          <p:cNvPr id="17" name="TextBox 16"/>
          <p:cNvSpPr txBox="1"/>
          <p:nvPr/>
        </p:nvSpPr>
        <p:spPr>
          <a:xfrm>
            <a:off x="304800" y="2057400"/>
            <a:ext cx="4267200" cy="3939540"/>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a:solidFill>
                  <a:sysClr val="windowText" lastClr="000000"/>
                </a:solidFill>
                <a:latin typeface="Lucida Grande"/>
                <a:cs typeface="Lucida Grande"/>
              </a:rPr>
              <a:t>Support for various MIME types (JSON, XML, plain text, Riak Data Types) for automatic data </a:t>
            </a:r>
            <a:r>
              <a:rPr lang="en-US" sz="2000" kern="0" dirty="0" smtClean="0">
                <a:solidFill>
                  <a:sysClr val="windowText" lastClr="000000"/>
                </a:solidFill>
                <a:latin typeface="Lucida Grande"/>
                <a:cs typeface="Lucida Grande"/>
              </a:rPr>
              <a:t>extraction</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a:solidFill>
                  <a:sysClr val="windowText" lastClr="000000"/>
                </a:solidFill>
                <a:latin typeface="Lucida Grande"/>
                <a:cs typeface="Lucida Grande"/>
              </a:rPr>
              <a:t>Support for various language-specific analyzers, </a:t>
            </a:r>
            <a:r>
              <a:rPr lang="en-US" sz="2000" kern="0" dirty="0" err="1">
                <a:solidFill>
                  <a:sysClr val="windowText" lastClr="000000"/>
                </a:solidFill>
                <a:latin typeface="Lucida Grande"/>
                <a:cs typeface="Lucida Grande"/>
              </a:rPr>
              <a:t>tokenizers</a:t>
            </a:r>
            <a:r>
              <a:rPr lang="en-US" sz="2000" kern="0" dirty="0">
                <a:solidFill>
                  <a:sysClr val="windowText" lastClr="000000"/>
                </a:solidFill>
                <a:latin typeface="Lucida Grande"/>
                <a:cs typeface="Lucida Grande"/>
              </a:rPr>
              <a:t>, and filters</a:t>
            </a:r>
            <a:endParaRPr lang="en-US" sz="2000" kern="0" dirty="0" smtClean="0">
              <a:solidFill>
                <a:sysClr val="windowText" lastClr="000000"/>
              </a:solidFill>
              <a:latin typeface="Lucida Grande"/>
              <a:cs typeface="Lucida Grande"/>
            </a:endParaRPr>
          </a:p>
          <a:p>
            <a:pPr marL="342900" lvl="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Robust, easy-to-use query languages like </a:t>
            </a:r>
            <a:r>
              <a:rPr lang="en-US" sz="2000" kern="0" dirty="0" err="1">
                <a:solidFill>
                  <a:sysClr val="windowText" lastClr="000000"/>
                </a:solidFill>
                <a:latin typeface="Lucida Grande"/>
                <a:cs typeface="Lucida Grande"/>
              </a:rPr>
              <a:t>Lucene</a:t>
            </a:r>
            <a:r>
              <a:rPr lang="en-US" sz="2000" kern="0" dirty="0">
                <a:solidFill>
                  <a:sysClr val="windowText" lastClr="000000"/>
                </a:solidFill>
                <a:latin typeface="Lucida Grande"/>
                <a:cs typeface="Lucida Grande"/>
              </a:rPr>
              <a:t> (default) and </a:t>
            </a:r>
            <a:r>
              <a:rPr lang="en-US" sz="2000" kern="0" dirty="0" err="1">
                <a:solidFill>
                  <a:sysClr val="windowText" lastClr="000000"/>
                </a:solidFill>
                <a:latin typeface="Lucida Grande"/>
                <a:cs typeface="Lucida Grande"/>
              </a:rPr>
              <a:t>DisMax</a:t>
            </a:r>
            <a:r>
              <a:rPr lang="en-US" sz="2000" kern="0" dirty="0">
                <a:solidFill>
                  <a:sysClr val="windowText" lastClr="000000"/>
                </a:solidFill>
                <a:latin typeface="Lucida Grande"/>
                <a:cs typeface="Lucida Grande"/>
              </a:rPr>
              <a:t> </a:t>
            </a:r>
            <a:endParaRPr lang="en-US" sz="2000" kern="0" dirty="0" smtClean="0">
              <a:solidFill>
                <a:sysClr val="windowText" lastClr="000000"/>
              </a:solidFill>
              <a:latin typeface="Lucida Grande"/>
              <a:cs typeface="Lucida Grande"/>
            </a:endParaRPr>
          </a:p>
          <a:p>
            <a:pPr marL="342900" lvl="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Query result highlighting</a:t>
            </a:r>
          </a:p>
        </p:txBody>
      </p:sp>
      <p:sp>
        <p:nvSpPr>
          <p:cNvPr id="5" name="TextBox 4"/>
          <p:cNvSpPr txBox="1"/>
          <p:nvPr/>
        </p:nvSpPr>
        <p:spPr>
          <a:xfrm>
            <a:off x="304800" y="1264935"/>
            <a:ext cx="84582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b="1" kern="0" dirty="0" smtClean="0">
                <a:solidFill>
                  <a:sysClr val="windowText" lastClr="000000"/>
                </a:solidFill>
                <a:latin typeface="Lucida Grande"/>
                <a:cs typeface="Lucida Grande"/>
              </a:rPr>
              <a:t>Riak Search 2.0 </a:t>
            </a:r>
            <a:r>
              <a:rPr lang="en-US" sz="2000" kern="0" dirty="0" smtClean="0">
                <a:solidFill>
                  <a:sysClr val="windowText" lastClr="000000"/>
                </a:solidFill>
                <a:latin typeface="Lucida Grande"/>
                <a:cs typeface="Lucida Grande"/>
              </a:rPr>
              <a:t>(codename </a:t>
            </a:r>
            <a:r>
              <a:rPr lang="en-US" sz="2000" kern="0" dirty="0" err="1" smtClean="0">
                <a:solidFill>
                  <a:sysClr val="windowText" lastClr="000000"/>
                </a:solidFill>
                <a:latin typeface="Lucida Grande"/>
                <a:cs typeface="Lucida Grande"/>
              </a:rPr>
              <a:t>Yokozuna</a:t>
            </a:r>
            <a:r>
              <a:rPr lang="en-US" sz="2000" kern="0" dirty="0" smtClean="0">
                <a:solidFill>
                  <a:sysClr val="windowText" lastClr="000000"/>
                </a:solidFill>
                <a:latin typeface="Lucida Grande"/>
                <a:cs typeface="Lucida Grande"/>
              </a:rPr>
              <a:t>) integrates Apache </a:t>
            </a:r>
            <a:r>
              <a:rPr lang="en-US" sz="2000" kern="0" dirty="0" err="1" smtClean="0">
                <a:solidFill>
                  <a:sysClr val="windowText" lastClr="000000"/>
                </a:solidFill>
                <a:latin typeface="Lucida Grande"/>
                <a:cs typeface="Lucida Grande"/>
              </a:rPr>
              <a:t>Solr</a:t>
            </a:r>
            <a:r>
              <a:rPr lang="en-US" sz="2000" kern="0" dirty="0" smtClean="0">
                <a:solidFill>
                  <a:sysClr val="windowText" lastClr="000000"/>
                </a:solidFill>
                <a:latin typeface="Lucida Grande"/>
                <a:cs typeface="Lucida Grande"/>
              </a:rPr>
              <a:t> in a distributed fashion offering:</a:t>
            </a:r>
          </a:p>
        </p:txBody>
      </p:sp>
    </p:spTree>
    <p:extLst>
      <p:ext uri="{BB962C8B-B14F-4D97-AF65-F5344CB8AC3E}">
        <p14:creationId xmlns:p14="http://schemas.microsoft.com/office/powerpoint/2010/main" val="42689182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Write Like Riak, Read Like </a:t>
            </a:r>
            <a:r>
              <a:rPr lang="en-US" dirty="0" err="1" smtClean="0"/>
              <a:t>Solr</a:t>
            </a:r>
            <a:endParaRPr lang="en-US" dirty="0"/>
          </a:p>
        </p:txBody>
      </p:sp>
      <p:sp>
        <p:nvSpPr>
          <p:cNvPr id="6" name="Shape 121"/>
          <p:cNvSpPr txBox="1"/>
          <p:nvPr/>
        </p:nvSpPr>
        <p:spPr>
          <a:xfrm>
            <a:off x="466200" y="1156900"/>
            <a:ext cx="8220600" cy="4862900"/>
          </a:xfrm>
          <a:prstGeom prst="rect">
            <a:avLst/>
          </a:prstGeom>
          <a:noFill/>
          <a:ln>
            <a:noFill/>
          </a:ln>
        </p:spPr>
        <p:txBody>
          <a:bodyPr lIns="91425" tIns="91425" rIns="91425" bIns="91425" anchor="t" anchorCtr="0">
            <a:normAutofit lnSpcReduction="10000"/>
          </a:bodyPr>
          <a:lstStyle/>
          <a:p>
            <a:pPr marR="0" lvl="0" algn="l" rtl="0">
              <a:lnSpc>
                <a:spcPct val="100000"/>
              </a:lnSpc>
              <a:spcBef>
                <a:spcPts val="0"/>
              </a:spcBef>
              <a:spcAft>
                <a:spcPts val="0"/>
              </a:spcAft>
              <a:buNone/>
            </a:pPr>
            <a:r>
              <a:rPr lang="en" sz="1600" dirty="0" smtClean="0">
                <a:latin typeface="Courier New"/>
                <a:ea typeface="Courier New"/>
                <a:cs typeface="Courier New"/>
                <a:sym typeface="Courier New"/>
              </a:rPr>
              <a:t>curl </a:t>
            </a:r>
            <a:r>
              <a:rPr lang="en" sz="1600" dirty="0">
                <a:latin typeface="Courier New"/>
                <a:ea typeface="Courier New"/>
                <a:cs typeface="Courier New"/>
                <a:sym typeface="Courier New"/>
              </a:rPr>
              <a:t>"$RIAK_HOST/search/famous?wt=json&amp;q=name_s:Lion*" | </a:t>
            </a:r>
            <a:r>
              <a:rPr lang="en" sz="1600" dirty="0" smtClean="0">
                <a:latin typeface="Courier New"/>
                <a:ea typeface="Courier New"/>
                <a:cs typeface="Courier New"/>
                <a:sym typeface="Courier New"/>
              </a:rPr>
              <a:t>jsonpp</a:t>
            </a:r>
          </a:p>
          <a:p>
            <a:pPr marR="0" lvl="0" algn="l" rtl="0">
              <a:lnSpc>
                <a:spcPct val="100000"/>
              </a:lnSpc>
              <a:spcBef>
                <a:spcPts val="0"/>
              </a:spcBef>
              <a:spcAft>
                <a:spcPts val="0"/>
              </a:spcAft>
              <a:buNone/>
            </a:pPr>
            <a:endParaRPr sz="1800" dirty="0" smtClean="0">
              <a:latin typeface="Courier New"/>
              <a:ea typeface="Courier New"/>
              <a:cs typeface="Courier New"/>
              <a:sym typeface="Courier New"/>
            </a:endParaRPr>
          </a:p>
          <a:p>
            <a:pPr marR="0" lvl="0" algn="l" rtl="0">
              <a:lnSpc>
                <a:spcPct val="100000"/>
              </a:lnSpc>
              <a:spcBef>
                <a:spcPts val="0"/>
              </a:spcBef>
              <a:spcAft>
                <a:spcPts val="0"/>
              </a:spcAft>
              <a:buNone/>
            </a:pPr>
            <a:r>
              <a:rPr lang="en" sz="1800" dirty="0" smtClean="0">
                <a:latin typeface="Verdana"/>
                <a:ea typeface="Verdana"/>
                <a:cs typeface="Verdana"/>
                <a:sym typeface="Verdana"/>
              </a:rPr>
              <a:t>will return:</a:t>
            </a:r>
          </a:p>
          <a:p>
            <a:pPr marR="0" lvl="0" algn="l" rtl="0">
              <a:lnSpc>
                <a:spcPct val="100000"/>
              </a:lnSpc>
              <a:spcBef>
                <a:spcPts val="0"/>
              </a:spcBef>
              <a:spcAft>
                <a:spcPts val="0"/>
              </a:spcAft>
              <a:buClr>
                <a:schemeClr val="dk1"/>
              </a:buClr>
              <a:buSzPct val="68750"/>
              <a:buFont typeface="Arial"/>
              <a:buNone/>
            </a:pPr>
            <a:r>
              <a:rPr lang="en" sz="1600" dirty="0" smtClean="0">
                <a:latin typeface="Courier New"/>
                <a:ea typeface="Verdana"/>
                <a:cs typeface="Courier New"/>
                <a:sym typeface="Verdana"/>
              </a:rPr>
              <a:t>{</a:t>
            </a:r>
            <a:endParaRPr lang="en" sz="1600" dirty="0">
              <a:latin typeface="Courier New"/>
              <a:ea typeface="Verdana"/>
              <a:cs typeface="Courier New"/>
              <a:sym typeface="Verdana"/>
            </a:endParaRP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"numFound": 1,</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"start": 0,</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"maxScore": 1.0,</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"docs": [</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"leader_b": true,</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"age_i": 30,</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"name_s": "Lion-o",</a:t>
            </a:r>
          </a:p>
          <a:p>
            <a:pPr marR="0" lvl="0" algn="l" rtl="0">
              <a:lnSpc>
                <a:spcPct val="100000"/>
              </a:lnSpc>
              <a:spcBef>
                <a:spcPts val="0"/>
              </a:spcBef>
              <a:spcAft>
                <a:spcPts val="0"/>
              </a:spcAft>
              <a:buClr>
                <a:schemeClr val="dk1"/>
              </a:buClr>
              <a:buSzPct val="68750"/>
              <a:buFont typeface="Arial"/>
              <a:buNone/>
            </a:pPr>
            <a:r>
              <a:rPr lang="en" sz="1600" dirty="0">
                <a:latin typeface="Courier New"/>
                <a:ea typeface="Courier New"/>
                <a:cs typeface="Courier New"/>
                <a:sym typeface="Courier New"/>
              </a:rPr>
              <a:t>      "_yz_id": "</a:t>
            </a:r>
            <a:r>
              <a:rPr lang="en" sz="1600" dirty="0" smtClean="0">
                <a:latin typeface="Courier New"/>
                <a:ea typeface="Courier New"/>
                <a:cs typeface="Courier New"/>
                <a:sym typeface="Courier New"/>
              </a:rPr>
              <a:t>default_cats_liono_37”,</a:t>
            </a:r>
            <a:endParaRPr lang="en-US" sz="1600" dirty="0">
              <a:latin typeface="Courier New"/>
              <a:ea typeface="Courier New"/>
              <a:cs typeface="Courier New"/>
              <a:sym typeface="Courier New"/>
            </a:endParaRPr>
          </a:p>
          <a:p>
            <a:pPr marR="0" lvl="0" algn="l" rtl="0">
              <a:lnSpc>
                <a:spcPct val="100000"/>
              </a:lnSpc>
              <a:spcBef>
                <a:spcPts val="0"/>
              </a:spcBef>
              <a:spcAft>
                <a:spcPts val="0"/>
              </a:spcAft>
              <a:buClr>
                <a:schemeClr val="dk1"/>
              </a:buClr>
              <a:buSzPct val="68750"/>
              <a:buFont typeface="Arial"/>
              <a:buNone/>
            </a:pPr>
            <a:r>
              <a:rPr lang="en-US" sz="1600" dirty="0" smtClean="0">
                <a:solidFill>
                  <a:schemeClr val="dk1"/>
                </a:solidFill>
                <a:latin typeface="Courier New"/>
                <a:ea typeface="Courier New"/>
                <a:cs typeface="Courier New"/>
                <a:sym typeface="Courier New"/>
              </a:rPr>
              <a:t>     </a:t>
            </a:r>
            <a:r>
              <a:rPr lang="en" sz="1600" dirty="0" smtClean="0">
                <a:solidFill>
                  <a:schemeClr val="dk1"/>
                </a:solidFill>
                <a:latin typeface="Courier New"/>
                <a:ea typeface="Courier New"/>
                <a:cs typeface="Courier New"/>
                <a:sym typeface="Courier New"/>
              </a:rPr>
              <a:t> </a:t>
            </a:r>
            <a:r>
              <a:rPr lang="en" sz="1600" dirty="0">
                <a:solidFill>
                  <a:schemeClr val="dk1"/>
                </a:solidFill>
                <a:latin typeface="Courier New"/>
                <a:ea typeface="Courier New"/>
                <a:cs typeface="Courier New"/>
                <a:sym typeface="Courier New"/>
              </a:rPr>
              <a:t>"_yz_rk": "</a:t>
            </a:r>
            <a:r>
              <a:rPr lang="en" sz="1600" dirty="0" smtClean="0">
                <a:solidFill>
                  <a:schemeClr val="dk1"/>
                </a:solidFill>
                <a:latin typeface="Courier New"/>
                <a:ea typeface="Courier New"/>
                <a:cs typeface="Courier New"/>
                <a:sym typeface="Courier New"/>
              </a:rPr>
              <a:t>liono”,</a:t>
            </a:r>
            <a:r>
              <a:rPr lang="en-US" sz="1600" dirty="0" smtClean="0">
                <a:solidFill>
                  <a:schemeClr val="dk1"/>
                </a:solidFill>
                <a:latin typeface="Courier New"/>
                <a:ea typeface="Courier New"/>
                <a:cs typeface="Courier New"/>
                <a:sym typeface="Courier New"/>
              </a:rPr>
              <a:t/>
            </a:r>
            <a:br>
              <a:rPr lang="en-US" sz="1600" dirty="0" smtClean="0">
                <a:solidFill>
                  <a:schemeClr val="dk1"/>
                </a:solidFill>
                <a:latin typeface="Courier New"/>
                <a:ea typeface="Courier New"/>
                <a:cs typeface="Courier New"/>
                <a:sym typeface="Courier New"/>
              </a:rPr>
            </a:br>
            <a:r>
              <a:rPr lang="en-US" sz="1600" dirty="0" smtClean="0">
                <a:solidFill>
                  <a:schemeClr val="dk1"/>
                </a:solidFill>
                <a:latin typeface="Courier New"/>
                <a:ea typeface="Courier New"/>
                <a:cs typeface="Courier New"/>
                <a:sym typeface="Courier New"/>
              </a:rPr>
              <a:t>  </a:t>
            </a:r>
            <a:r>
              <a:rPr lang="en" sz="1600" dirty="0" smtClean="0">
                <a:solidFill>
                  <a:schemeClr val="dk1"/>
                </a:solidFill>
                <a:latin typeface="Courier New"/>
                <a:ea typeface="Courier New"/>
                <a:cs typeface="Courier New"/>
                <a:sym typeface="Courier New"/>
              </a:rPr>
              <a:t>    </a:t>
            </a:r>
            <a:r>
              <a:rPr lang="en" sz="1600" dirty="0">
                <a:solidFill>
                  <a:schemeClr val="dk1"/>
                </a:solidFill>
                <a:latin typeface="Courier New"/>
                <a:ea typeface="Courier New"/>
                <a:cs typeface="Courier New"/>
                <a:sym typeface="Courier New"/>
              </a:rPr>
              <a:t>"_yz_rt": "</a:t>
            </a:r>
            <a:r>
              <a:rPr lang="en" sz="1600" dirty="0" smtClean="0">
                <a:solidFill>
                  <a:schemeClr val="dk1"/>
                </a:solidFill>
                <a:latin typeface="Courier New"/>
                <a:ea typeface="Courier New"/>
                <a:cs typeface="Courier New"/>
                <a:sym typeface="Courier New"/>
              </a:rPr>
              <a:t>default”,</a:t>
            </a:r>
            <a:r>
              <a:rPr lang="en-US" sz="1600" dirty="0" smtClean="0">
                <a:solidFill>
                  <a:schemeClr val="dk1"/>
                </a:solidFill>
                <a:latin typeface="Courier New"/>
                <a:ea typeface="Courier New"/>
                <a:cs typeface="Courier New"/>
                <a:sym typeface="Courier New"/>
              </a:rPr>
              <a:t/>
            </a:r>
            <a:br>
              <a:rPr lang="en-US" sz="1600" dirty="0" smtClean="0">
                <a:solidFill>
                  <a:schemeClr val="dk1"/>
                </a:solidFill>
                <a:latin typeface="Courier New"/>
                <a:ea typeface="Courier New"/>
                <a:cs typeface="Courier New"/>
                <a:sym typeface="Courier New"/>
              </a:rPr>
            </a:br>
            <a:r>
              <a:rPr lang="en" sz="1600" dirty="0" smtClean="0">
                <a:solidFill>
                  <a:schemeClr val="dk1"/>
                </a:solidFill>
                <a:latin typeface="Courier New"/>
                <a:ea typeface="Courier New"/>
                <a:cs typeface="Courier New"/>
                <a:sym typeface="Courier New"/>
              </a:rPr>
              <a:t>      </a:t>
            </a:r>
            <a:r>
              <a:rPr lang="en" sz="1600" dirty="0">
                <a:solidFill>
                  <a:schemeClr val="dk1"/>
                </a:solidFill>
                <a:latin typeface="Courier New"/>
                <a:ea typeface="Courier New"/>
                <a:cs typeface="Courier New"/>
                <a:sym typeface="Courier New"/>
              </a:rPr>
              <a:t>"_yz_rb": "</a:t>
            </a:r>
            <a:r>
              <a:rPr lang="en" sz="1600" dirty="0" smtClean="0">
                <a:solidFill>
                  <a:schemeClr val="dk1"/>
                </a:solidFill>
                <a:latin typeface="Courier New"/>
                <a:ea typeface="Courier New"/>
                <a:cs typeface="Courier New"/>
                <a:sym typeface="Courier New"/>
              </a:rPr>
              <a:t>cats”</a:t>
            </a:r>
            <a:r>
              <a:rPr lang="en-US" sz="1600" dirty="0" smtClean="0">
                <a:solidFill>
                  <a:schemeClr val="dk1"/>
                </a:solidFill>
                <a:latin typeface="Courier New"/>
                <a:ea typeface="Courier New"/>
                <a:cs typeface="Courier New"/>
                <a:sym typeface="Courier New"/>
              </a:rPr>
              <a:t/>
            </a:r>
            <a:br>
              <a:rPr lang="en-US" sz="1600" dirty="0" smtClean="0">
                <a:solidFill>
                  <a:schemeClr val="dk1"/>
                </a:solidFill>
                <a:latin typeface="Courier New"/>
                <a:ea typeface="Courier New"/>
                <a:cs typeface="Courier New"/>
                <a:sym typeface="Courier New"/>
              </a:rPr>
            </a:br>
            <a:r>
              <a:rPr lang="en" sz="1600" dirty="0" smtClean="0">
                <a:solidFill>
                  <a:schemeClr val="dk1"/>
                </a:solidFill>
                <a:latin typeface="Courier New"/>
                <a:ea typeface="Courier New"/>
                <a:cs typeface="Courier New"/>
                <a:sym typeface="Courier New"/>
              </a:rPr>
              <a:t>    }</a:t>
            </a:r>
            <a:r>
              <a:rPr lang="en-US" sz="1600" dirty="0" smtClean="0">
                <a:solidFill>
                  <a:schemeClr val="dk1"/>
                </a:solidFill>
                <a:latin typeface="Courier New"/>
                <a:ea typeface="Courier New"/>
                <a:cs typeface="Courier New"/>
                <a:sym typeface="Courier New"/>
              </a:rPr>
              <a:t/>
            </a:r>
            <a:br>
              <a:rPr lang="en-US" sz="1600" dirty="0" smtClean="0">
                <a:solidFill>
                  <a:schemeClr val="dk1"/>
                </a:solidFill>
                <a:latin typeface="Courier New"/>
                <a:ea typeface="Courier New"/>
                <a:cs typeface="Courier New"/>
                <a:sym typeface="Courier New"/>
              </a:rPr>
            </a:br>
            <a:r>
              <a:rPr lang="en" sz="1600" dirty="0" smtClean="0">
                <a:solidFill>
                  <a:schemeClr val="dk1"/>
                </a:solidFill>
                <a:latin typeface="Courier New"/>
                <a:ea typeface="Courier New"/>
                <a:cs typeface="Courier New"/>
                <a:sym typeface="Courier New"/>
              </a:rPr>
              <a:t>  ]</a:t>
            </a:r>
            <a:r>
              <a:rPr lang="en-US" sz="1600" dirty="0" smtClean="0">
                <a:solidFill>
                  <a:schemeClr val="dk1"/>
                </a:solidFill>
                <a:latin typeface="Courier New"/>
                <a:ea typeface="Courier New"/>
                <a:cs typeface="Courier New"/>
                <a:sym typeface="Courier New"/>
              </a:rPr>
              <a:t/>
            </a:r>
            <a:br>
              <a:rPr lang="en-US" sz="1600" dirty="0" smtClean="0">
                <a:solidFill>
                  <a:schemeClr val="dk1"/>
                </a:solidFill>
                <a:latin typeface="Courier New"/>
                <a:ea typeface="Courier New"/>
                <a:cs typeface="Courier New"/>
                <a:sym typeface="Courier New"/>
              </a:rPr>
            </a:br>
            <a:r>
              <a:rPr lang="en" sz="1600" dirty="0" smtClean="0">
                <a:solidFill>
                  <a:schemeClr val="dk1"/>
                </a:solidFill>
                <a:latin typeface="Courier New"/>
                <a:ea typeface="Courier New"/>
                <a:cs typeface="Courier New"/>
                <a:sym typeface="Courier New"/>
              </a:rPr>
              <a:t>}</a:t>
            </a:r>
            <a:endParaRPr lang="en" sz="1600" dirty="0">
              <a:latin typeface="Courier New"/>
              <a:ea typeface="Courier New"/>
              <a:cs typeface="Courier New"/>
              <a:sym typeface="Courier New"/>
            </a:endParaRPr>
          </a:p>
          <a:p>
            <a:pPr marR="0" lvl="0" algn="l" rtl="0">
              <a:lnSpc>
                <a:spcPct val="100000"/>
              </a:lnSpc>
              <a:spcBef>
                <a:spcPts val="0"/>
              </a:spcBef>
              <a:spcAft>
                <a:spcPts val="0"/>
              </a:spcAft>
              <a:buClr>
                <a:schemeClr val="dk1"/>
              </a:buClr>
              <a:buFont typeface="Arial"/>
              <a:buNone/>
            </a:pPr>
            <a:endParaRPr sz="1600" dirty="0">
              <a:latin typeface="Courier New"/>
              <a:ea typeface="Courier New"/>
              <a:cs typeface="Courier New"/>
              <a:sym typeface="Courier New"/>
            </a:endParaRPr>
          </a:p>
          <a:p>
            <a:pPr marR="0" lvl="0" algn="l" rtl="0">
              <a:lnSpc>
                <a:spcPct val="100000"/>
              </a:lnSpc>
              <a:spcBef>
                <a:spcPts val="0"/>
              </a:spcBef>
              <a:spcAft>
                <a:spcPts val="0"/>
              </a:spcAft>
              <a:buNone/>
            </a:pPr>
            <a:endParaRPr sz="1800" dirty="0">
              <a:latin typeface="Verdana"/>
              <a:ea typeface="Verdana"/>
              <a:cs typeface="Verdana"/>
              <a:sym typeface="Verdana"/>
            </a:endParaRPr>
          </a:p>
          <a:p>
            <a:pPr marR="0" lvl="0" algn="l" rtl="0">
              <a:lnSpc>
                <a:spcPct val="100000"/>
              </a:lnSpc>
              <a:spcBef>
                <a:spcPts val="0"/>
              </a:spcBef>
              <a:spcAft>
                <a:spcPts val="0"/>
              </a:spcAft>
              <a:buNone/>
            </a:pPr>
            <a:endParaRPr sz="1800" dirty="0">
              <a:latin typeface="Verdana"/>
              <a:ea typeface="Verdana"/>
              <a:cs typeface="Verdana"/>
              <a:sym typeface="Verdana"/>
            </a:endParaRPr>
          </a:p>
          <a:p>
            <a:pPr marR="0" lvl="0" algn="l" rtl="0">
              <a:lnSpc>
                <a:spcPct val="100000"/>
              </a:lnSpc>
              <a:spcBef>
                <a:spcPts val="0"/>
              </a:spcBef>
              <a:spcAft>
                <a:spcPts val="0"/>
              </a:spcAft>
              <a:buNone/>
            </a:pPr>
            <a:endParaRPr sz="1800" dirty="0">
              <a:latin typeface="Verdana"/>
              <a:ea typeface="Verdana"/>
              <a:cs typeface="Verdana"/>
              <a:sym typeface="Verdana"/>
            </a:endParaRPr>
          </a:p>
          <a:p>
            <a:pPr marR="0" lvl="0" algn="l" rtl="0">
              <a:lnSpc>
                <a:spcPct val="100000"/>
              </a:lnSpc>
              <a:spcBef>
                <a:spcPts val="0"/>
              </a:spcBef>
              <a:spcAft>
                <a:spcPts val="0"/>
              </a:spcAft>
              <a:buNone/>
            </a:pPr>
            <a:endParaRPr sz="2400" dirty="0">
              <a:latin typeface="Verdana"/>
              <a:ea typeface="Verdana"/>
              <a:cs typeface="Verdana"/>
              <a:sym typeface="Verdana"/>
            </a:endParaRPr>
          </a:p>
        </p:txBody>
      </p:sp>
      <p:sp>
        <p:nvSpPr>
          <p:cNvPr id="7" name="Shape 126"/>
          <p:cNvSpPr txBox="1"/>
          <p:nvPr/>
        </p:nvSpPr>
        <p:spPr>
          <a:xfrm>
            <a:off x="3886200" y="2514600"/>
            <a:ext cx="2641200" cy="231600"/>
          </a:xfrm>
          <a:prstGeom prst="rect">
            <a:avLst/>
          </a:prstGeom>
          <a:noFill/>
          <a:ln>
            <a:noFill/>
          </a:ln>
        </p:spPr>
        <p:txBody>
          <a:bodyPr lIns="91425" tIns="91425" rIns="91425" bIns="91425" anchor="t" anchorCtr="0">
            <a:noAutofit/>
          </a:bodyPr>
          <a:lstStyle/>
          <a:p>
            <a:pPr algn="l">
              <a:spcBef>
                <a:spcPts val="0"/>
              </a:spcBef>
              <a:buNone/>
            </a:pPr>
            <a:r>
              <a:rPr lang="en" sz="1400" dirty="0">
                <a:solidFill>
                  <a:srgbClr val="6AA84F"/>
                </a:solidFill>
                <a:latin typeface="Verdana"/>
                <a:ea typeface="Verdana"/>
                <a:cs typeface="Verdana"/>
                <a:sym typeface="Verdana"/>
              </a:rPr>
              <a:t>Lucene similarity score</a:t>
            </a:r>
          </a:p>
        </p:txBody>
      </p:sp>
      <p:sp>
        <p:nvSpPr>
          <p:cNvPr id="8" name="Shape 125"/>
          <p:cNvSpPr txBox="1"/>
          <p:nvPr/>
        </p:nvSpPr>
        <p:spPr>
          <a:xfrm>
            <a:off x="3886200" y="2743200"/>
            <a:ext cx="2895600" cy="457645"/>
          </a:xfrm>
          <a:prstGeom prst="rect">
            <a:avLst/>
          </a:prstGeom>
          <a:noFill/>
          <a:ln>
            <a:noFill/>
          </a:ln>
        </p:spPr>
        <p:txBody>
          <a:bodyPr lIns="91425" tIns="91425" rIns="91425" bIns="91425" anchor="t" anchorCtr="0">
            <a:noAutofit/>
          </a:bodyPr>
          <a:lstStyle/>
          <a:p>
            <a:pPr lvl="0" algn="l" rtl="0">
              <a:spcBef>
                <a:spcPts val="0"/>
              </a:spcBef>
              <a:buNone/>
            </a:pPr>
            <a:r>
              <a:rPr lang="en-US" sz="1400" dirty="0" smtClean="0">
                <a:solidFill>
                  <a:srgbClr val="6AA84F"/>
                </a:solidFill>
                <a:latin typeface="Verdana"/>
                <a:ea typeface="Verdana"/>
                <a:cs typeface="Verdana"/>
                <a:sym typeface="Verdana"/>
              </a:rPr>
              <a:t>Array of matching documents</a:t>
            </a:r>
            <a:endParaRPr lang="en" sz="1400" dirty="0">
              <a:solidFill>
                <a:srgbClr val="6AA84F"/>
              </a:solidFill>
              <a:latin typeface="Verdana"/>
              <a:ea typeface="Verdana"/>
              <a:cs typeface="Verdana"/>
              <a:sym typeface="Verdana"/>
            </a:endParaRPr>
          </a:p>
        </p:txBody>
      </p:sp>
      <p:sp>
        <p:nvSpPr>
          <p:cNvPr id="9" name="Shape 130"/>
          <p:cNvSpPr txBox="1"/>
          <p:nvPr/>
        </p:nvSpPr>
        <p:spPr>
          <a:xfrm>
            <a:off x="3886200" y="4063401"/>
            <a:ext cx="1351800" cy="127599"/>
          </a:xfrm>
          <a:prstGeom prst="rect">
            <a:avLst/>
          </a:prstGeom>
          <a:noFill/>
          <a:ln>
            <a:noFill/>
          </a:ln>
        </p:spPr>
        <p:txBody>
          <a:bodyPr lIns="91425" tIns="91425" rIns="91425" bIns="91425" anchor="t" anchorCtr="0">
            <a:noAutofit/>
          </a:bodyPr>
          <a:lstStyle/>
          <a:p>
            <a:pPr lvl="0" algn="l" rtl="0">
              <a:spcBef>
                <a:spcPts val="0"/>
              </a:spcBef>
              <a:buNone/>
            </a:pPr>
            <a:r>
              <a:rPr lang="en" sz="1400" dirty="0">
                <a:solidFill>
                  <a:srgbClr val="6AA84F"/>
                </a:solidFill>
                <a:latin typeface="Verdana"/>
                <a:ea typeface="Verdana"/>
                <a:cs typeface="Verdana"/>
                <a:sym typeface="Verdana"/>
              </a:rPr>
              <a:t>Riak key</a:t>
            </a:r>
          </a:p>
        </p:txBody>
      </p:sp>
      <p:sp>
        <p:nvSpPr>
          <p:cNvPr id="10" name="Shape 127"/>
          <p:cNvSpPr txBox="1"/>
          <p:nvPr/>
        </p:nvSpPr>
        <p:spPr>
          <a:xfrm>
            <a:off x="3886200" y="4264200"/>
            <a:ext cx="1543500" cy="231600"/>
          </a:xfrm>
          <a:prstGeom prst="rect">
            <a:avLst/>
          </a:prstGeom>
          <a:noFill/>
          <a:ln>
            <a:noFill/>
          </a:ln>
        </p:spPr>
        <p:txBody>
          <a:bodyPr lIns="91425" tIns="91425" rIns="91425" bIns="91425" anchor="t" anchorCtr="0">
            <a:noAutofit/>
          </a:bodyPr>
          <a:lstStyle/>
          <a:p>
            <a:pPr lvl="0" algn="l" rtl="0">
              <a:spcBef>
                <a:spcPts val="0"/>
              </a:spcBef>
              <a:buNone/>
            </a:pPr>
            <a:r>
              <a:rPr lang="en-US" sz="1400" dirty="0">
                <a:solidFill>
                  <a:srgbClr val="6AA84F"/>
                </a:solidFill>
                <a:latin typeface="Verdana"/>
                <a:ea typeface="Verdana"/>
                <a:cs typeface="Verdana"/>
                <a:sym typeface="Verdana"/>
              </a:rPr>
              <a:t>B</a:t>
            </a:r>
            <a:r>
              <a:rPr lang="en" sz="1400" dirty="0" smtClean="0">
                <a:solidFill>
                  <a:srgbClr val="6AA84F"/>
                </a:solidFill>
                <a:latin typeface="Verdana"/>
                <a:ea typeface="Verdana"/>
                <a:cs typeface="Verdana"/>
                <a:sym typeface="Verdana"/>
              </a:rPr>
              <a:t>ucket </a:t>
            </a:r>
            <a:r>
              <a:rPr lang="en" sz="1400" dirty="0">
                <a:solidFill>
                  <a:srgbClr val="6AA84F"/>
                </a:solidFill>
                <a:latin typeface="Verdana"/>
                <a:ea typeface="Verdana"/>
                <a:cs typeface="Verdana"/>
                <a:sym typeface="Verdana"/>
              </a:rPr>
              <a:t>type</a:t>
            </a:r>
          </a:p>
        </p:txBody>
      </p:sp>
      <p:sp>
        <p:nvSpPr>
          <p:cNvPr id="11" name="Shape 128"/>
          <p:cNvSpPr txBox="1"/>
          <p:nvPr/>
        </p:nvSpPr>
        <p:spPr>
          <a:xfrm>
            <a:off x="3886200" y="4495800"/>
            <a:ext cx="866100" cy="231600"/>
          </a:xfrm>
          <a:prstGeom prst="rect">
            <a:avLst/>
          </a:prstGeom>
          <a:noFill/>
          <a:ln>
            <a:noFill/>
          </a:ln>
        </p:spPr>
        <p:txBody>
          <a:bodyPr lIns="91425" tIns="91425" rIns="91425" bIns="91425" anchor="t" anchorCtr="0">
            <a:noAutofit/>
          </a:bodyPr>
          <a:lstStyle/>
          <a:p>
            <a:pPr lvl="0" algn="l" rtl="0">
              <a:spcBef>
                <a:spcPts val="0"/>
              </a:spcBef>
              <a:buNone/>
            </a:pPr>
            <a:r>
              <a:rPr lang="en-US" sz="1400" dirty="0">
                <a:solidFill>
                  <a:srgbClr val="6AA84F"/>
                </a:solidFill>
                <a:latin typeface="Verdana"/>
                <a:ea typeface="Verdana"/>
                <a:cs typeface="Verdana"/>
                <a:sym typeface="Verdana"/>
              </a:rPr>
              <a:t>B</a:t>
            </a:r>
            <a:r>
              <a:rPr lang="en" sz="1400" dirty="0" smtClean="0">
                <a:solidFill>
                  <a:srgbClr val="6AA84F"/>
                </a:solidFill>
                <a:latin typeface="Verdana"/>
                <a:ea typeface="Verdana"/>
                <a:cs typeface="Verdana"/>
                <a:sym typeface="Verdana"/>
              </a:rPr>
              <a:t>ucket</a:t>
            </a:r>
            <a:endParaRPr lang="en" sz="1400" dirty="0">
              <a:solidFill>
                <a:srgbClr val="6AA84F"/>
              </a:solidFill>
              <a:latin typeface="Verdana"/>
              <a:ea typeface="Verdana"/>
              <a:cs typeface="Verdana"/>
              <a:sym typeface="Verdana"/>
            </a:endParaRPr>
          </a:p>
        </p:txBody>
      </p:sp>
    </p:spTree>
    <p:extLst>
      <p:ext uri="{BB962C8B-B14F-4D97-AF65-F5344CB8AC3E}">
        <p14:creationId xmlns:p14="http://schemas.microsoft.com/office/powerpoint/2010/main" val="23321774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828032" y="1815660"/>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Gaming and Betting</a:t>
            </a:r>
            <a:endParaRPr lang="en-US" sz="1300" b="1" dirty="0">
              <a:solidFill>
                <a:srgbClr val="000000"/>
              </a:solidFill>
              <a:latin typeface="Arial"/>
              <a:cs typeface="Arial"/>
            </a:endParaRPr>
          </a:p>
        </p:txBody>
      </p:sp>
      <p:sp>
        <p:nvSpPr>
          <p:cNvPr id="3" name="Rectangle 2"/>
          <p:cNvSpPr/>
          <p:nvPr/>
        </p:nvSpPr>
        <p:spPr>
          <a:xfrm>
            <a:off x="7315200" y="1600200"/>
            <a:ext cx="1371600" cy="4111684"/>
          </a:xfrm>
          <a:prstGeom prst="rect">
            <a:avLst/>
          </a:prstGeom>
          <a:solidFill>
            <a:schemeClr val="bg1"/>
          </a:solidFill>
          <a:ln cap="rnd">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latin typeface="Arial"/>
              <a:cs typeface="Arial"/>
            </a:endParaRPr>
          </a:p>
        </p:txBody>
      </p:sp>
      <p:sp>
        <p:nvSpPr>
          <p:cNvPr id="4" name="Rectangle 3"/>
          <p:cNvSpPr/>
          <p:nvPr/>
        </p:nvSpPr>
        <p:spPr>
          <a:xfrm>
            <a:off x="457200" y="1815660"/>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Public Cloud</a:t>
            </a:r>
            <a:endParaRPr lang="en-US" sz="1300" b="1" dirty="0">
              <a:solidFill>
                <a:srgbClr val="000000"/>
              </a:solidFill>
              <a:latin typeface="Arial"/>
              <a:cs typeface="Arial"/>
            </a:endParaRPr>
          </a:p>
        </p:txBody>
      </p:sp>
      <p:sp>
        <p:nvSpPr>
          <p:cNvPr id="5" name="Rectangle 4"/>
          <p:cNvSpPr/>
          <p:nvPr/>
        </p:nvSpPr>
        <p:spPr>
          <a:xfrm>
            <a:off x="2944368" y="1600200"/>
            <a:ext cx="1371600" cy="4111684"/>
          </a:xfrm>
          <a:prstGeom prst="rect">
            <a:avLst/>
          </a:prstGeom>
          <a:solidFill>
            <a:schemeClr val="bg1"/>
          </a:solidFill>
          <a:ln cap="rnd">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solidFill>
                <a:srgbClr val="F87E13"/>
              </a:solidFill>
              <a:latin typeface="Arial"/>
              <a:cs typeface="Arial"/>
            </a:endParaRPr>
          </a:p>
        </p:txBody>
      </p:sp>
      <p:sp>
        <p:nvSpPr>
          <p:cNvPr id="6" name="Rectangle 5"/>
          <p:cNvSpPr/>
          <p:nvPr/>
        </p:nvSpPr>
        <p:spPr>
          <a:xfrm>
            <a:off x="457200" y="4382892"/>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On-Line Gaming</a:t>
            </a:r>
            <a:endParaRPr lang="en-US" sz="1300" b="1" dirty="0">
              <a:solidFill>
                <a:srgbClr val="000000"/>
              </a:solidFill>
              <a:latin typeface="Arial"/>
              <a:cs typeface="Arial"/>
            </a:endParaRPr>
          </a:p>
        </p:txBody>
      </p:sp>
      <p:sp>
        <p:nvSpPr>
          <p:cNvPr id="7" name="Rectangle 6"/>
          <p:cNvSpPr/>
          <p:nvPr/>
        </p:nvSpPr>
        <p:spPr>
          <a:xfrm>
            <a:off x="457200" y="3099276"/>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Digital Media</a:t>
            </a:r>
            <a:endParaRPr lang="en-US" sz="1300" b="1" dirty="0">
              <a:solidFill>
                <a:srgbClr val="000000"/>
              </a:solidFill>
              <a:latin typeface="Arial"/>
              <a:cs typeface="Arial"/>
            </a:endParaRPr>
          </a:p>
        </p:txBody>
      </p:sp>
      <p:sp>
        <p:nvSpPr>
          <p:cNvPr id="8" name="Rectangle 7"/>
          <p:cNvSpPr/>
          <p:nvPr/>
        </p:nvSpPr>
        <p:spPr>
          <a:xfrm>
            <a:off x="457200" y="3527148"/>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Display Advertising</a:t>
            </a:r>
            <a:endParaRPr lang="en-US" sz="1300" b="1" dirty="0">
              <a:solidFill>
                <a:srgbClr val="000000"/>
              </a:solidFill>
              <a:latin typeface="Arial"/>
              <a:cs typeface="Arial"/>
            </a:endParaRPr>
          </a:p>
        </p:txBody>
      </p:sp>
      <p:sp>
        <p:nvSpPr>
          <p:cNvPr id="9" name="Rectangle 8"/>
          <p:cNvSpPr/>
          <p:nvPr/>
        </p:nvSpPr>
        <p:spPr>
          <a:xfrm>
            <a:off x="457200" y="3955020"/>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Airlines</a:t>
            </a:r>
            <a:endParaRPr lang="en-US" sz="1300" b="1" dirty="0">
              <a:solidFill>
                <a:srgbClr val="000000"/>
              </a:solidFill>
              <a:latin typeface="Arial"/>
              <a:cs typeface="Arial"/>
            </a:endParaRPr>
          </a:p>
        </p:txBody>
      </p:sp>
      <p:sp>
        <p:nvSpPr>
          <p:cNvPr id="10" name="Rectangle 9"/>
          <p:cNvSpPr/>
          <p:nvPr/>
        </p:nvSpPr>
        <p:spPr>
          <a:xfrm>
            <a:off x="457200" y="4810764"/>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Retail and e-Commerce</a:t>
            </a:r>
            <a:endParaRPr lang="en-US" sz="1300" b="1" dirty="0">
              <a:solidFill>
                <a:srgbClr val="000000"/>
              </a:solidFill>
              <a:latin typeface="Arial"/>
              <a:cs typeface="Arial"/>
            </a:endParaRPr>
          </a:p>
        </p:txBody>
      </p:sp>
      <p:sp>
        <p:nvSpPr>
          <p:cNvPr id="11" name="Rectangle 10"/>
          <p:cNvSpPr/>
          <p:nvPr/>
        </p:nvSpPr>
        <p:spPr>
          <a:xfrm>
            <a:off x="457200" y="2243532"/>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Private Cloud</a:t>
            </a:r>
            <a:endParaRPr lang="en-US" sz="1300" b="1" dirty="0">
              <a:solidFill>
                <a:srgbClr val="000000"/>
              </a:solidFill>
              <a:latin typeface="Arial"/>
              <a:cs typeface="Arial"/>
            </a:endParaRPr>
          </a:p>
        </p:txBody>
      </p:sp>
      <p:sp>
        <p:nvSpPr>
          <p:cNvPr id="12" name="Rectangle 11"/>
          <p:cNvSpPr/>
          <p:nvPr/>
        </p:nvSpPr>
        <p:spPr>
          <a:xfrm>
            <a:off x="457200" y="2671404"/>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SaaS / Data Services</a:t>
            </a:r>
            <a:endParaRPr lang="en-US" sz="1300" b="1" dirty="0">
              <a:solidFill>
                <a:srgbClr val="000000"/>
              </a:solidFill>
              <a:latin typeface="Arial"/>
              <a:cs typeface="Arial"/>
            </a:endParaRPr>
          </a:p>
        </p:txBody>
      </p:sp>
      <p:sp>
        <p:nvSpPr>
          <p:cNvPr id="13" name="Rectangle 12"/>
          <p:cNvSpPr/>
          <p:nvPr/>
        </p:nvSpPr>
        <p:spPr>
          <a:xfrm>
            <a:off x="4828032" y="4810764"/>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a:solidFill>
                  <a:srgbClr val="000000"/>
                </a:solidFill>
                <a:latin typeface="Arial"/>
                <a:cs typeface="Arial"/>
              </a:rPr>
              <a:t>PaaS Implementation</a:t>
            </a:r>
          </a:p>
        </p:txBody>
      </p:sp>
      <p:sp>
        <p:nvSpPr>
          <p:cNvPr id="14" name="Rectangle 13"/>
          <p:cNvSpPr/>
          <p:nvPr/>
        </p:nvSpPr>
        <p:spPr>
          <a:xfrm>
            <a:off x="4828032" y="4382892"/>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Weather </a:t>
            </a:r>
            <a:endParaRPr lang="en-US" sz="1300" b="1" dirty="0">
              <a:solidFill>
                <a:srgbClr val="000000"/>
              </a:solidFill>
              <a:latin typeface="Arial"/>
              <a:cs typeface="Arial"/>
            </a:endParaRPr>
          </a:p>
        </p:txBody>
      </p:sp>
      <p:sp>
        <p:nvSpPr>
          <p:cNvPr id="15" name="Rectangle 14"/>
          <p:cNvSpPr/>
          <p:nvPr/>
        </p:nvSpPr>
        <p:spPr>
          <a:xfrm>
            <a:off x="4828032" y="3955020"/>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Health Care</a:t>
            </a:r>
            <a:endParaRPr lang="en-US" sz="1300" b="1" dirty="0">
              <a:solidFill>
                <a:srgbClr val="000000"/>
              </a:solidFill>
              <a:latin typeface="Arial"/>
              <a:cs typeface="Arial"/>
            </a:endParaRPr>
          </a:p>
        </p:txBody>
      </p:sp>
      <p:sp>
        <p:nvSpPr>
          <p:cNvPr id="16" name="Rectangle 15"/>
          <p:cNvSpPr/>
          <p:nvPr/>
        </p:nvSpPr>
        <p:spPr>
          <a:xfrm>
            <a:off x="4828032" y="3527148"/>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a:solidFill>
                  <a:srgbClr val="000000"/>
                </a:solidFill>
                <a:latin typeface="Arial"/>
                <a:cs typeface="Arial"/>
              </a:rPr>
              <a:t>Consumer </a:t>
            </a:r>
            <a:r>
              <a:rPr lang="en-US" sz="1300" b="1" dirty="0" smtClean="0">
                <a:solidFill>
                  <a:srgbClr val="000000"/>
                </a:solidFill>
                <a:latin typeface="Arial"/>
                <a:cs typeface="Arial"/>
              </a:rPr>
              <a:t>Goods</a:t>
            </a:r>
            <a:endParaRPr lang="en-US" sz="1300" b="1" dirty="0">
              <a:solidFill>
                <a:srgbClr val="000000"/>
              </a:solidFill>
              <a:latin typeface="Arial"/>
              <a:cs typeface="Arial"/>
            </a:endParaRPr>
          </a:p>
        </p:txBody>
      </p:sp>
      <p:sp>
        <p:nvSpPr>
          <p:cNvPr id="17" name="Rectangle 16"/>
          <p:cNvSpPr/>
          <p:nvPr/>
        </p:nvSpPr>
        <p:spPr>
          <a:xfrm>
            <a:off x="4828032" y="3099276"/>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Social Network</a:t>
            </a:r>
            <a:endParaRPr lang="en-US" sz="1300" b="1" dirty="0">
              <a:solidFill>
                <a:srgbClr val="000000"/>
              </a:solidFill>
              <a:latin typeface="Arial"/>
              <a:cs typeface="Arial"/>
            </a:endParaRPr>
          </a:p>
        </p:txBody>
      </p:sp>
      <p:sp>
        <p:nvSpPr>
          <p:cNvPr id="18" name="Rectangle 17"/>
          <p:cNvSpPr/>
          <p:nvPr/>
        </p:nvSpPr>
        <p:spPr>
          <a:xfrm>
            <a:off x="4828032" y="2671404"/>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Mobile Payments</a:t>
            </a:r>
            <a:endParaRPr lang="en-US" sz="1300" b="1" dirty="0">
              <a:solidFill>
                <a:srgbClr val="000000"/>
              </a:solidFill>
              <a:latin typeface="Arial"/>
              <a:cs typeface="Arial"/>
            </a:endParaRPr>
          </a:p>
        </p:txBody>
      </p:sp>
      <p:sp>
        <p:nvSpPr>
          <p:cNvPr id="19" name="Rectangle 18"/>
          <p:cNvSpPr/>
          <p:nvPr/>
        </p:nvSpPr>
        <p:spPr>
          <a:xfrm>
            <a:off x="4828032" y="2243532"/>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Telecommunications</a:t>
            </a:r>
            <a:endParaRPr lang="en-US" sz="1300" b="1" dirty="0">
              <a:solidFill>
                <a:srgbClr val="000000"/>
              </a:solidFill>
              <a:latin typeface="Arial"/>
              <a:cs typeface="Arial"/>
            </a:endParaRPr>
          </a:p>
        </p:txBody>
      </p:sp>
      <p:pic>
        <p:nvPicPr>
          <p:cNvPr id="20" name="Picture 2"/>
          <p:cNvPicPr>
            <a:picLocks noChangeAspect="1" noChangeArrowheads="1"/>
          </p:cNvPicPr>
          <p:nvPr/>
        </p:nvPicPr>
        <p:blipFill>
          <a:blip r:embed="rId2" cstate="print">
            <a:grayscl/>
            <a:extLst>
              <a:ext uri="{28A0092B-C50C-407E-A947-70E740481C1C}">
                <a14:useLocalDpi xmlns:a14="http://schemas.microsoft.com/office/drawing/2010/main" val="0"/>
              </a:ext>
            </a:extLst>
          </a:blip>
          <a:srcRect/>
          <a:stretch>
            <a:fillRect/>
          </a:stretch>
        </p:blipFill>
        <p:spPr bwMode="auto">
          <a:xfrm>
            <a:off x="3188829" y="3182075"/>
            <a:ext cx="882678" cy="276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1" name="Picture 20"/>
          <p:cNvPicPr>
            <a:picLocks noChangeAspect="1"/>
          </p:cNvPicPr>
          <p:nvPr/>
        </p:nvPicPr>
        <p:blipFill rotWithShape="1">
          <a:blip r:embed="rId3">
            <a:grayscl/>
          </a:blip>
          <a:srcRect t="20649" b="24074"/>
          <a:stretch/>
        </p:blipFill>
        <p:spPr>
          <a:xfrm>
            <a:off x="3230963" y="2252946"/>
            <a:ext cx="798410" cy="311337"/>
          </a:xfrm>
          <a:prstGeom prst="rect">
            <a:avLst/>
          </a:prstGeom>
        </p:spPr>
      </p:pic>
      <p:pic>
        <p:nvPicPr>
          <p:cNvPr id="22" name="Picture 21"/>
          <p:cNvPicPr>
            <a:picLocks noChangeAspect="1"/>
          </p:cNvPicPr>
          <p:nvPr/>
        </p:nvPicPr>
        <p:blipFill>
          <a:blip r:embed="rId4">
            <a:grayscl/>
          </a:blip>
          <a:stretch>
            <a:fillRect/>
          </a:stretch>
        </p:blipFill>
        <p:spPr>
          <a:xfrm>
            <a:off x="3289486" y="2682527"/>
            <a:ext cx="681365" cy="363043"/>
          </a:xfrm>
          <a:prstGeom prst="rect">
            <a:avLst/>
          </a:prstGeom>
        </p:spPr>
      </p:pic>
      <p:pic>
        <p:nvPicPr>
          <p:cNvPr id="23" name="Picture 22"/>
          <p:cNvPicPr>
            <a:picLocks noChangeAspect="1"/>
          </p:cNvPicPr>
          <p:nvPr/>
        </p:nvPicPr>
        <p:blipFill>
          <a:blip r:embed="rId5">
            <a:clrChange>
              <a:clrFrom>
                <a:srgbClr val="FFFFFF"/>
              </a:clrFrom>
              <a:clrTo>
                <a:srgbClr val="FFFFFF">
                  <a:alpha val="0"/>
                </a:srgbClr>
              </a:clrTo>
            </a:clrChange>
            <a:grayscl/>
          </a:blip>
          <a:stretch>
            <a:fillRect/>
          </a:stretch>
        </p:blipFill>
        <p:spPr>
          <a:xfrm>
            <a:off x="3236772" y="3565454"/>
            <a:ext cx="786792" cy="328205"/>
          </a:xfrm>
          <a:prstGeom prst="rect">
            <a:avLst/>
          </a:prstGeom>
        </p:spPr>
      </p:pic>
      <p:pic>
        <p:nvPicPr>
          <p:cNvPr id="24" name="Picture 23"/>
          <p:cNvPicPr>
            <a:picLocks noChangeAspect="1"/>
          </p:cNvPicPr>
          <p:nvPr/>
        </p:nvPicPr>
        <p:blipFill>
          <a:blip r:embed="rId6">
            <a:grayscl/>
          </a:blip>
          <a:stretch>
            <a:fillRect/>
          </a:stretch>
        </p:blipFill>
        <p:spPr>
          <a:xfrm>
            <a:off x="3433515" y="4379637"/>
            <a:ext cx="393306" cy="393306"/>
          </a:xfrm>
          <a:prstGeom prst="rect">
            <a:avLst/>
          </a:prstGeom>
        </p:spPr>
      </p:pic>
      <p:pic>
        <p:nvPicPr>
          <p:cNvPr id="25" name="Picture 24"/>
          <p:cNvPicPr>
            <a:picLocks noChangeAspect="1" noChangeArrowheads="1"/>
          </p:cNvPicPr>
          <p:nvPr/>
        </p:nvPicPr>
        <p:blipFill>
          <a:blip r:embed="rId7" cstate="print">
            <a:grayscl/>
            <a:extLst>
              <a:ext uri="{28A0092B-C50C-407E-A947-70E740481C1C}">
                <a14:useLocalDpi xmlns:a14="http://schemas.microsoft.com/office/drawing/2010/main" val="0"/>
              </a:ext>
            </a:extLst>
          </a:blip>
          <a:srcRect/>
          <a:stretch>
            <a:fillRect/>
          </a:stretch>
        </p:blipFill>
        <p:spPr bwMode="auto">
          <a:xfrm>
            <a:off x="3366444" y="4854144"/>
            <a:ext cx="527448" cy="31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6" name="Picture 25"/>
          <p:cNvPicPr>
            <a:picLocks noChangeAspect="1"/>
          </p:cNvPicPr>
          <p:nvPr/>
        </p:nvPicPr>
        <p:blipFill>
          <a:blip r:embed="rId8">
            <a:clrChange>
              <a:clrFrom>
                <a:srgbClr val="FFFFFF"/>
              </a:clrFrom>
              <a:clrTo>
                <a:srgbClr val="FFFFFF">
                  <a:alpha val="0"/>
                </a:srgbClr>
              </a:clrTo>
            </a:clrChange>
            <a:grayscl/>
          </a:blip>
          <a:stretch>
            <a:fillRect/>
          </a:stretch>
        </p:blipFill>
        <p:spPr>
          <a:xfrm>
            <a:off x="7514764" y="2771174"/>
            <a:ext cx="972472" cy="210406"/>
          </a:xfrm>
          <a:prstGeom prst="rect">
            <a:avLst/>
          </a:prstGeom>
        </p:spPr>
      </p:pic>
      <p:cxnSp>
        <p:nvCxnSpPr>
          <p:cNvPr id="27" name="Straight Connector 26"/>
          <p:cNvCxnSpPr/>
          <p:nvPr/>
        </p:nvCxnSpPr>
        <p:spPr>
          <a:xfrm>
            <a:off x="457200" y="2212476"/>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457200" y="2640348"/>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457200" y="3068220"/>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457200" y="3496092"/>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457200" y="3923964"/>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457200" y="4351836"/>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57200" y="4779708"/>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828032" y="2212476"/>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828032" y="2640348"/>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828032" y="3068220"/>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4828032" y="3496092"/>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828032" y="3923964"/>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4828032" y="4351836"/>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828032" y="4779708"/>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pic>
        <p:nvPicPr>
          <p:cNvPr id="41" name="il_fi" descr="http://www.michaelfoucher.com/uploads/1/1/3/4/11345670/5180130_orig.png"/>
          <p:cNvPicPr/>
          <p:nvPr/>
        </p:nvPicPr>
        <p:blipFill>
          <a:blip r:embed="rId9" cstate="print">
            <a:clrChange>
              <a:clrFrom>
                <a:srgbClr val="FFFFFF"/>
              </a:clrFrom>
              <a:clrTo>
                <a:srgbClr val="FFFFFF">
                  <a:alpha val="0"/>
                </a:srgbClr>
              </a:clrTo>
            </a:clrChange>
            <a:grayscl/>
            <a:extLst>
              <a:ext uri="{28A0092B-C50C-407E-A947-70E740481C1C}">
                <a14:useLocalDpi xmlns:a14="http://schemas.microsoft.com/office/drawing/2010/main" val="0"/>
              </a:ext>
            </a:extLst>
          </a:blip>
          <a:srcRect/>
          <a:stretch>
            <a:fillRect/>
          </a:stretch>
        </p:blipFill>
        <p:spPr bwMode="auto">
          <a:xfrm>
            <a:off x="3235708" y="1908065"/>
            <a:ext cx="788920" cy="254040"/>
          </a:xfrm>
          <a:prstGeom prst="rect">
            <a:avLst/>
          </a:prstGeom>
          <a:noFill/>
          <a:ln>
            <a:noFill/>
          </a:ln>
        </p:spPr>
      </p:pic>
      <p:pic>
        <p:nvPicPr>
          <p:cNvPr id="42" name="Picture 4" descr="http://cowanglobal.files.wordpress.com/2010/11/nhs-logo.png"/>
          <p:cNvPicPr>
            <a:picLocks noChangeAspect="1" noChangeArrowheads="1"/>
          </p:cNvPicPr>
          <p:nvPr/>
        </p:nvPicPr>
        <p:blipFill>
          <a:blip r:embed="rId10" cstate="print">
            <a:grayscl/>
            <a:extLst>
              <a:ext uri="{28A0092B-C50C-407E-A947-70E740481C1C}">
                <a14:useLocalDpi xmlns:a14="http://schemas.microsoft.com/office/drawing/2010/main" val="0"/>
              </a:ext>
            </a:extLst>
          </a:blip>
          <a:srcRect/>
          <a:stretch>
            <a:fillRect/>
          </a:stretch>
        </p:blipFill>
        <p:spPr bwMode="auto">
          <a:xfrm>
            <a:off x="7649353" y="4029698"/>
            <a:ext cx="703295" cy="28395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p:cNvPicPr>
            <a:picLocks noChangeAspect="1"/>
          </p:cNvPicPr>
          <p:nvPr/>
        </p:nvPicPr>
        <p:blipFill>
          <a:blip r:embed="rId11">
            <a:grayscl/>
          </a:blip>
          <a:stretch>
            <a:fillRect/>
          </a:stretch>
        </p:blipFill>
        <p:spPr>
          <a:xfrm>
            <a:off x="7747263" y="3467353"/>
            <a:ext cx="507475" cy="507475"/>
          </a:xfrm>
          <a:prstGeom prst="rect">
            <a:avLst/>
          </a:prstGeom>
        </p:spPr>
      </p:pic>
      <p:pic>
        <p:nvPicPr>
          <p:cNvPr id="44" name="Shape 106"/>
          <p:cNvPicPr preferRelativeResize="0"/>
          <p:nvPr/>
        </p:nvPicPr>
        <p:blipFill>
          <a:blip r:embed="rId12">
            <a:grayscl/>
          </a:blip>
          <a:stretch>
            <a:fillRect/>
          </a:stretch>
        </p:blipFill>
        <p:spPr>
          <a:xfrm>
            <a:off x="7520285" y="1897374"/>
            <a:ext cx="961430" cy="275422"/>
          </a:xfrm>
          <a:prstGeom prst="rect">
            <a:avLst/>
          </a:prstGeom>
          <a:noFill/>
          <a:ln>
            <a:noFill/>
          </a:ln>
        </p:spPr>
      </p:pic>
      <p:pic>
        <p:nvPicPr>
          <p:cNvPr id="45" name="Shape 84"/>
          <p:cNvPicPr preferRelativeResize="0"/>
          <p:nvPr/>
        </p:nvPicPr>
        <p:blipFill>
          <a:blip r:embed="rId13">
            <a:alphaModFix/>
            <a:grayscl/>
          </a:blip>
          <a:stretch>
            <a:fillRect/>
          </a:stretch>
        </p:blipFill>
        <p:spPr>
          <a:xfrm>
            <a:off x="7453820" y="4854144"/>
            <a:ext cx="1094361" cy="337030"/>
          </a:xfrm>
          <a:prstGeom prst="rect">
            <a:avLst/>
          </a:prstGeom>
          <a:noFill/>
          <a:ln>
            <a:noFill/>
          </a:ln>
        </p:spPr>
      </p:pic>
      <p:pic>
        <p:nvPicPr>
          <p:cNvPr id="46" name="Picture 45"/>
          <p:cNvPicPr>
            <a:picLocks noChangeAspect="1"/>
          </p:cNvPicPr>
          <p:nvPr/>
        </p:nvPicPr>
        <p:blipFill>
          <a:blip r:embed="rId14">
            <a:grayscl/>
          </a:blip>
          <a:stretch>
            <a:fillRect/>
          </a:stretch>
        </p:blipFill>
        <p:spPr>
          <a:xfrm>
            <a:off x="7373544" y="2218445"/>
            <a:ext cx="1254912" cy="429226"/>
          </a:xfrm>
          <a:prstGeom prst="rect">
            <a:avLst/>
          </a:prstGeom>
        </p:spPr>
      </p:pic>
      <p:pic>
        <p:nvPicPr>
          <p:cNvPr id="47" name="Picture 46"/>
          <p:cNvPicPr>
            <a:picLocks noChangeAspect="1"/>
          </p:cNvPicPr>
          <p:nvPr/>
        </p:nvPicPr>
        <p:blipFill>
          <a:blip r:embed="rId15">
            <a:grayscl/>
          </a:blip>
          <a:stretch>
            <a:fillRect/>
          </a:stretch>
        </p:blipFill>
        <p:spPr>
          <a:xfrm>
            <a:off x="3096926" y="3986756"/>
            <a:ext cx="1066485" cy="326897"/>
          </a:xfrm>
          <a:prstGeom prst="rect">
            <a:avLst/>
          </a:prstGeom>
        </p:spPr>
      </p:pic>
      <p:pic>
        <p:nvPicPr>
          <p:cNvPr id="48" name="Picture 24"/>
          <p:cNvPicPr>
            <a:picLocks noChangeAspect="1" noChangeArrowheads="1"/>
          </p:cNvPicPr>
          <p:nvPr/>
        </p:nvPicPr>
        <p:blipFill>
          <a:blip r:embed="rId16" cstate="email">
            <a:grayscl/>
            <a:extLst>
              <a:ext uri="{28A0092B-C50C-407E-A947-70E740481C1C}">
                <a14:useLocalDpi xmlns:a14="http://schemas.microsoft.com/office/drawing/2010/main"/>
              </a:ext>
            </a:extLst>
          </a:blip>
          <a:srcRect/>
          <a:stretch>
            <a:fillRect/>
          </a:stretch>
        </p:blipFill>
        <p:spPr bwMode="auto">
          <a:xfrm>
            <a:off x="7551325" y="3134835"/>
            <a:ext cx="899351" cy="249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49" name="Rectangle 48"/>
          <p:cNvSpPr/>
          <p:nvPr/>
        </p:nvSpPr>
        <p:spPr>
          <a:xfrm>
            <a:off x="457200" y="5238636"/>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Internet of things</a:t>
            </a:r>
            <a:endParaRPr lang="en-US" sz="1300" b="1" dirty="0">
              <a:solidFill>
                <a:srgbClr val="000000"/>
              </a:solidFill>
              <a:latin typeface="Arial"/>
              <a:cs typeface="Arial"/>
            </a:endParaRPr>
          </a:p>
        </p:txBody>
      </p:sp>
      <p:cxnSp>
        <p:nvCxnSpPr>
          <p:cNvPr id="50" name="Straight Connector 49"/>
          <p:cNvCxnSpPr/>
          <p:nvPr/>
        </p:nvCxnSpPr>
        <p:spPr>
          <a:xfrm>
            <a:off x="457200" y="5207580"/>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4904232" y="5238636"/>
            <a:ext cx="2410968"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300" b="1" dirty="0" smtClean="0">
                <a:solidFill>
                  <a:srgbClr val="000000"/>
                </a:solidFill>
                <a:latin typeface="Arial"/>
                <a:cs typeface="Arial"/>
              </a:rPr>
              <a:t>Supply Chain</a:t>
            </a:r>
            <a:endParaRPr lang="en-US" sz="1300" b="1" dirty="0">
              <a:solidFill>
                <a:srgbClr val="000000"/>
              </a:solidFill>
              <a:latin typeface="Arial"/>
              <a:cs typeface="Arial"/>
            </a:endParaRPr>
          </a:p>
        </p:txBody>
      </p:sp>
      <p:cxnSp>
        <p:nvCxnSpPr>
          <p:cNvPr id="52" name="Straight Connector 51"/>
          <p:cNvCxnSpPr/>
          <p:nvPr/>
        </p:nvCxnSpPr>
        <p:spPr>
          <a:xfrm>
            <a:off x="4828032" y="5207580"/>
            <a:ext cx="2410968" cy="0"/>
          </a:xfrm>
          <a:prstGeom prst="line">
            <a:avLst/>
          </a:prstGeom>
          <a:ln>
            <a:solidFill>
              <a:srgbClr val="5C5C5C"/>
            </a:solidFill>
          </a:ln>
        </p:spPr>
        <p:style>
          <a:lnRef idx="1">
            <a:schemeClr val="accent1"/>
          </a:lnRef>
          <a:fillRef idx="0">
            <a:schemeClr val="accent1"/>
          </a:fillRef>
          <a:effectRef idx="0">
            <a:schemeClr val="accent1"/>
          </a:effectRef>
          <a:fontRef idx="minor">
            <a:schemeClr val="tx1"/>
          </a:fontRef>
        </p:style>
      </p:cxnSp>
      <p:pic>
        <p:nvPicPr>
          <p:cNvPr id="53" name="Picture 52"/>
          <p:cNvPicPr>
            <a:picLocks noChangeAspect="1"/>
          </p:cNvPicPr>
          <p:nvPr/>
        </p:nvPicPr>
        <p:blipFill>
          <a:blip r:embed="rId17">
            <a:grayscl/>
          </a:blip>
          <a:stretch>
            <a:fillRect/>
          </a:stretch>
        </p:blipFill>
        <p:spPr>
          <a:xfrm>
            <a:off x="3193206" y="5328614"/>
            <a:ext cx="873925" cy="245792"/>
          </a:xfrm>
          <a:prstGeom prst="rect">
            <a:avLst/>
          </a:prstGeom>
        </p:spPr>
      </p:pic>
      <p:pic>
        <p:nvPicPr>
          <p:cNvPr id="54" name="Picture 53"/>
          <p:cNvPicPr>
            <a:picLocks noChangeAspect="1"/>
          </p:cNvPicPr>
          <p:nvPr/>
        </p:nvPicPr>
        <p:blipFill>
          <a:blip r:embed="rId18">
            <a:grayscl/>
          </a:blip>
          <a:stretch>
            <a:fillRect/>
          </a:stretch>
        </p:blipFill>
        <p:spPr>
          <a:xfrm>
            <a:off x="7498544" y="5290100"/>
            <a:ext cx="1004912" cy="284306"/>
          </a:xfrm>
          <a:prstGeom prst="rect">
            <a:avLst/>
          </a:prstGeom>
        </p:spPr>
      </p:pic>
      <p:pic>
        <p:nvPicPr>
          <p:cNvPr id="55" name="Picture 54"/>
          <p:cNvPicPr>
            <a:picLocks noChangeAspect="1"/>
          </p:cNvPicPr>
          <p:nvPr/>
        </p:nvPicPr>
        <p:blipFill>
          <a:blip r:embed="rId19">
            <a:grayscl/>
          </a:blip>
          <a:stretch>
            <a:fillRect/>
          </a:stretch>
        </p:blipFill>
        <p:spPr>
          <a:xfrm>
            <a:off x="7726216" y="4379637"/>
            <a:ext cx="549568" cy="428663"/>
          </a:xfrm>
          <a:prstGeom prst="rect">
            <a:avLst/>
          </a:prstGeom>
        </p:spPr>
      </p:pic>
      <p:sp>
        <p:nvSpPr>
          <p:cNvPr id="56" name="Title 1"/>
          <p:cNvSpPr txBox="1">
            <a:spLocks/>
          </p:cNvSpPr>
          <p:nvPr/>
        </p:nvSpPr>
        <p:spPr>
          <a:xfrm>
            <a:off x="0" y="0"/>
            <a:ext cx="9144000" cy="1295400"/>
          </a:xfrm>
          <a:prstGeom prst="rect">
            <a:avLst/>
          </a:prstGeom>
        </p:spPr>
        <p:txBody>
          <a:bodyPr anchor="ctr"/>
          <a:lstStyle>
            <a:lvl1pPr algn="ctr" rtl="0" eaLnBrk="0" fontAlgn="base" hangingPunct="0">
              <a:spcBef>
                <a:spcPct val="0"/>
              </a:spcBef>
              <a:spcAft>
                <a:spcPct val="0"/>
              </a:spcAft>
              <a:defRPr sz="4400" b="0"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a:lstStyle>
          <a:p>
            <a:r>
              <a:rPr lang="en-US" dirty="0" smtClean="0"/>
              <a:t>Proven Customer Successes</a:t>
            </a:r>
            <a:endParaRPr lang="en-US" sz="5400" dirty="0"/>
          </a:p>
        </p:txBody>
      </p:sp>
    </p:spTree>
    <p:extLst>
      <p:ext uri="{BB962C8B-B14F-4D97-AF65-F5344CB8AC3E}">
        <p14:creationId xmlns:p14="http://schemas.microsoft.com/office/powerpoint/2010/main" val="35389184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Riak Data Types</a:t>
            </a:r>
            <a:endParaRPr lang="en-US" dirty="0"/>
          </a:p>
        </p:txBody>
      </p:sp>
      <p:sp>
        <p:nvSpPr>
          <p:cNvPr id="17" name="TextBox 16"/>
          <p:cNvSpPr txBox="1"/>
          <p:nvPr/>
        </p:nvSpPr>
        <p:spPr>
          <a:xfrm>
            <a:off x="304800" y="1264935"/>
            <a:ext cx="8458200" cy="1015663"/>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b="1" kern="0" dirty="0" smtClean="0">
                <a:solidFill>
                  <a:sysClr val="windowText" lastClr="000000"/>
                </a:solidFill>
                <a:latin typeface="Lucida Grande"/>
                <a:cs typeface="Lucida Grande"/>
              </a:rPr>
              <a:t>Riak Data Types </a:t>
            </a:r>
            <a:r>
              <a:rPr lang="en-US" sz="2000" kern="0" dirty="0" smtClean="0">
                <a:solidFill>
                  <a:sysClr val="windowText" lastClr="000000"/>
                </a:solidFill>
                <a:latin typeface="Lucida Grande"/>
                <a:cs typeface="Lucida Grande"/>
              </a:rPr>
              <a:t>(Convergent Replicated Data Types or CRDTs) are </a:t>
            </a:r>
            <a:r>
              <a:rPr lang="en-US" sz="2000" kern="0" dirty="0">
                <a:solidFill>
                  <a:sysClr val="windowText" lastClr="000000"/>
                </a:solidFill>
                <a:latin typeface="Lucida Grande"/>
                <a:cs typeface="Lucida Grande"/>
              </a:rPr>
              <a:t>a </a:t>
            </a:r>
            <a:r>
              <a:rPr lang="en-US" sz="2000" kern="0" dirty="0" smtClean="0">
                <a:solidFill>
                  <a:sysClr val="windowText" lastClr="000000"/>
                </a:solidFill>
                <a:latin typeface="Lucida Grande"/>
                <a:cs typeface="Lucida Grande"/>
              </a:rPr>
              <a:t>developer</a:t>
            </a:r>
            <a:r>
              <a:rPr lang="en-US" sz="2000" kern="0" dirty="0">
                <a:solidFill>
                  <a:sysClr val="windowText" lastClr="000000"/>
                </a:solidFill>
                <a:latin typeface="Lucida Grande"/>
                <a:cs typeface="Lucida Grande"/>
              </a:rPr>
              <a:t>-friendly way to keep track of updates in an eventually consistent </a:t>
            </a:r>
            <a:r>
              <a:rPr lang="en-US" sz="2000" kern="0" dirty="0" smtClean="0">
                <a:solidFill>
                  <a:sysClr val="windowText" lastClr="000000"/>
                </a:solidFill>
                <a:latin typeface="Lucida Grande"/>
                <a:cs typeface="Lucida Grande"/>
              </a:rPr>
              <a:t>environment:</a:t>
            </a:r>
          </a:p>
        </p:txBody>
      </p:sp>
      <p:sp>
        <p:nvSpPr>
          <p:cNvPr id="6" name="TextBox 5"/>
          <p:cNvSpPr txBox="1"/>
          <p:nvPr/>
        </p:nvSpPr>
        <p:spPr>
          <a:xfrm>
            <a:off x="4724400" y="2305883"/>
            <a:ext cx="4191000" cy="2400657"/>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Map</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Supports the nest of and of the Riak Data Types.</a:t>
            </a:r>
          </a:p>
          <a:p>
            <a:pPr marL="342900"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Register</a:t>
            </a:r>
            <a:r>
              <a:rPr lang="en-US" sz="2000" kern="0" dirty="0">
                <a:solidFill>
                  <a:sysClr val="windowText" lastClr="000000"/>
                </a:solidFill>
                <a:latin typeface="Lucida Grande"/>
                <a:cs typeface="Lucida Grande"/>
              </a:rPr>
              <a:t/>
            </a:r>
            <a:br>
              <a:rPr lang="en-US" sz="2000" kern="0" dirty="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A named binary field that can only be used as part of a Map.</a:t>
            </a:r>
          </a:p>
        </p:txBody>
      </p:sp>
      <p:sp>
        <p:nvSpPr>
          <p:cNvPr id="7" name="TextBox 6"/>
          <p:cNvSpPr txBox="1"/>
          <p:nvPr/>
        </p:nvSpPr>
        <p:spPr>
          <a:xfrm>
            <a:off x="304800" y="2305883"/>
            <a:ext cx="4267200" cy="3785652"/>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b="1" kern="0" dirty="0" smtClean="0">
                <a:solidFill>
                  <a:sysClr val="windowText" lastClr="000000"/>
                </a:solidFill>
                <a:latin typeface="Lucida Grande"/>
                <a:cs typeface="Lucida Grande"/>
              </a:rPr>
              <a:t>Counter</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Keeps tracks of increments and decrements on an integer</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b="1" kern="0" dirty="0" smtClean="0">
                <a:solidFill>
                  <a:sysClr val="windowText" lastClr="000000"/>
                </a:solidFill>
                <a:latin typeface="Lucida Grande"/>
                <a:cs typeface="Lucida Grande"/>
              </a:rPr>
              <a:t>Flag</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Values limited to </a:t>
            </a:r>
            <a:r>
              <a:rPr lang="en-US" sz="2000" i="1" kern="0" dirty="0" smtClean="0">
                <a:solidFill>
                  <a:sysClr val="windowText" lastClr="000000"/>
                </a:solidFill>
                <a:latin typeface="Lucida Grande"/>
                <a:cs typeface="Lucida Grande"/>
              </a:rPr>
              <a:t>enable</a:t>
            </a:r>
            <a:r>
              <a:rPr lang="en-US" sz="2000" kern="0" dirty="0" smtClean="0">
                <a:solidFill>
                  <a:sysClr val="windowText" lastClr="000000"/>
                </a:solidFill>
                <a:latin typeface="Lucida Grande"/>
                <a:cs typeface="Lucida Grande"/>
              </a:rPr>
              <a:t> or </a:t>
            </a:r>
            <a:r>
              <a:rPr lang="en-US" sz="2000" i="1" kern="0" dirty="0" smtClean="0">
                <a:solidFill>
                  <a:sysClr val="windowText" lastClr="000000"/>
                </a:solidFill>
                <a:latin typeface="Lucida Grande"/>
                <a:cs typeface="Lucida Grande"/>
              </a:rPr>
              <a:t>disable</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b="1" kern="0" dirty="0" smtClean="0">
                <a:solidFill>
                  <a:sysClr val="windowText" lastClr="000000"/>
                </a:solidFill>
                <a:latin typeface="Lucida Grande"/>
                <a:cs typeface="Lucida Grande"/>
              </a:rPr>
              <a:t>Set</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A collection of unique binary values</a:t>
            </a:r>
            <a:r>
              <a:rPr lang="en-US" sz="2000" kern="0" dirty="0">
                <a:solidFill>
                  <a:sysClr val="windowText" lastClr="000000"/>
                </a:solidFill>
                <a:latin typeface="Lucida Grande"/>
                <a:cs typeface="Lucida Grande"/>
              </a:rPr>
              <a:t> </a:t>
            </a:r>
            <a:r>
              <a:rPr lang="en-US" sz="2000" kern="0" dirty="0" smtClean="0">
                <a:solidFill>
                  <a:sysClr val="windowText" lastClr="000000"/>
                </a:solidFill>
                <a:latin typeface="Lucida Grande"/>
                <a:cs typeface="Lucida Grande"/>
              </a:rPr>
              <a:t>that supports add and remove operations on one or more values</a:t>
            </a:r>
            <a:endParaRPr lang="en-US" sz="2000" kern="0" dirty="0">
              <a:solidFill>
                <a:sysClr val="windowText" lastClr="000000"/>
              </a:solidFill>
              <a:latin typeface="Lucida Grande"/>
              <a:cs typeface="Lucida Grande"/>
            </a:endParaRPr>
          </a:p>
        </p:txBody>
      </p:sp>
    </p:spTree>
    <p:extLst>
      <p:ext uri="{BB962C8B-B14F-4D97-AF65-F5344CB8AC3E}">
        <p14:creationId xmlns:p14="http://schemas.microsoft.com/office/powerpoint/2010/main" val="39315827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Riak Data Types</a:t>
            </a:r>
            <a:endParaRPr lang="en-US" dirty="0"/>
          </a:p>
        </p:txBody>
      </p:sp>
      <p:sp>
        <p:nvSpPr>
          <p:cNvPr id="17" name="TextBox 16"/>
          <p:cNvSpPr txBox="1"/>
          <p:nvPr/>
        </p:nvSpPr>
        <p:spPr>
          <a:xfrm>
            <a:off x="304800" y="1264935"/>
            <a:ext cx="84582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b="1" kern="0" dirty="0" smtClean="0">
                <a:solidFill>
                  <a:sysClr val="windowText" lastClr="000000"/>
                </a:solidFill>
                <a:latin typeface="Lucida Grande"/>
                <a:cs typeface="Lucida Grande"/>
              </a:rPr>
              <a:t>Riak Data Types </a:t>
            </a:r>
            <a:r>
              <a:rPr lang="en-US" sz="2000" kern="0" dirty="0" smtClean="0">
                <a:solidFill>
                  <a:sysClr val="windowText" lastClr="000000"/>
                </a:solidFill>
                <a:latin typeface="Lucida Grande"/>
                <a:cs typeface="Lucida Grande"/>
              </a:rPr>
              <a:t>have built-in conflict resolution rules which are summarized below:</a:t>
            </a:r>
          </a:p>
        </p:txBody>
      </p:sp>
      <p:graphicFrame>
        <p:nvGraphicFramePr>
          <p:cNvPr id="8" name="Shape 255"/>
          <p:cNvGraphicFramePr/>
          <p:nvPr>
            <p:extLst>
              <p:ext uri="{D42A27DB-BD31-4B8C-83A1-F6EECF244321}">
                <p14:modId xmlns:p14="http://schemas.microsoft.com/office/powerpoint/2010/main" val="1639439063"/>
              </p:ext>
            </p:extLst>
          </p:nvPr>
        </p:nvGraphicFramePr>
        <p:xfrm>
          <a:off x="528450" y="2151375"/>
          <a:ext cx="8090425" cy="4053660"/>
        </p:xfrm>
        <a:graphic>
          <a:graphicData uri="http://schemas.openxmlformats.org/drawingml/2006/table">
            <a:tbl>
              <a:tblPr>
                <a:noFill/>
              </a:tblPr>
              <a:tblGrid>
                <a:gridCol w="2184875"/>
                <a:gridCol w="5905550"/>
              </a:tblGrid>
              <a:tr h="381000">
                <a:tc>
                  <a:txBody>
                    <a:bodyPr/>
                    <a:lstStyle/>
                    <a:p>
                      <a:pPr lvl="0" rtl="0">
                        <a:spcBef>
                          <a:spcPts val="0"/>
                        </a:spcBef>
                        <a:buNone/>
                      </a:pPr>
                      <a:r>
                        <a:rPr lang="en" sz="1600" b="1" dirty="0">
                          <a:solidFill>
                            <a:schemeClr val="bg1"/>
                          </a:solidFill>
                          <a:latin typeface="Verdana"/>
                          <a:ea typeface="Verdana"/>
                          <a:cs typeface="Verdana"/>
                          <a:sym typeface="Verdana"/>
                        </a:rPr>
                        <a:t>Data Type</a:t>
                      </a:r>
                    </a:p>
                  </a:txBody>
                  <a:tcPr marL="91425" marR="91425" marT="91425" marB="91425">
                    <a:solidFill>
                      <a:schemeClr val="dk2"/>
                    </a:solidFill>
                  </a:tcPr>
                </a:tc>
                <a:tc>
                  <a:txBody>
                    <a:bodyPr/>
                    <a:lstStyle/>
                    <a:p>
                      <a:pPr lvl="0" rtl="0">
                        <a:spcBef>
                          <a:spcPts val="0"/>
                        </a:spcBef>
                        <a:buNone/>
                      </a:pPr>
                      <a:r>
                        <a:rPr lang="en" sz="1600" b="1" dirty="0">
                          <a:solidFill>
                            <a:schemeClr val="bg1"/>
                          </a:solidFill>
                          <a:latin typeface="Verdana"/>
                          <a:ea typeface="Verdana"/>
                          <a:cs typeface="Verdana"/>
                          <a:sym typeface="Verdana"/>
                        </a:rPr>
                        <a:t>General Rule</a:t>
                      </a:r>
                    </a:p>
                  </a:txBody>
                  <a:tcPr marL="91425" marR="91425" marT="91425" marB="91425">
                    <a:solidFill>
                      <a:schemeClr val="dk2"/>
                    </a:solidFill>
                  </a:tcPr>
                </a:tc>
              </a:tr>
              <a:tr h="381000">
                <a:tc>
                  <a:txBody>
                    <a:bodyPr/>
                    <a:lstStyle/>
                    <a:p>
                      <a:pPr lvl="0" rtl="0">
                        <a:spcBef>
                          <a:spcPts val="0"/>
                        </a:spcBef>
                        <a:buNone/>
                      </a:pPr>
                      <a:r>
                        <a:rPr lang="en" sz="1600" b="1">
                          <a:latin typeface="Verdana"/>
                          <a:ea typeface="Verdana"/>
                          <a:cs typeface="Verdana"/>
                          <a:sym typeface="Verdana"/>
                        </a:rPr>
                        <a:t>Flags</a:t>
                      </a:r>
                    </a:p>
                  </a:txBody>
                  <a:tcPr marL="91425" marR="91425" marT="91425" marB="91425"/>
                </a:tc>
                <a:tc>
                  <a:txBody>
                    <a:bodyPr/>
                    <a:lstStyle/>
                    <a:p>
                      <a:pPr lvl="0" rtl="0">
                        <a:spcBef>
                          <a:spcPts val="0"/>
                        </a:spcBef>
                        <a:buNone/>
                      </a:pPr>
                      <a:r>
                        <a:rPr lang="en" sz="1800">
                          <a:latin typeface="Courier New"/>
                          <a:ea typeface="Courier New"/>
                          <a:cs typeface="Courier New"/>
                          <a:sym typeface="Courier New"/>
                        </a:rPr>
                        <a:t>enable</a:t>
                      </a:r>
                      <a:r>
                        <a:rPr lang="en" sz="1600">
                          <a:latin typeface="Verdana"/>
                          <a:ea typeface="Verdana"/>
                          <a:cs typeface="Verdana"/>
                          <a:sym typeface="Verdana"/>
                        </a:rPr>
                        <a:t> wins over </a:t>
                      </a:r>
                      <a:r>
                        <a:rPr lang="en" sz="1800">
                          <a:latin typeface="Courier New"/>
                          <a:ea typeface="Courier New"/>
                          <a:cs typeface="Courier New"/>
                          <a:sym typeface="Courier New"/>
                        </a:rPr>
                        <a:t>disable.</a:t>
                      </a:r>
                    </a:p>
                  </a:txBody>
                  <a:tcPr marL="91425" marR="91425" marT="91425" marB="91425"/>
                </a:tc>
              </a:tr>
              <a:tr h="381000">
                <a:tc>
                  <a:txBody>
                    <a:bodyPr/>
                    <a:lstStyle/>
                    <a:p>
                      <a:pPr lvl="0" rtl="0">
                        <a:spcBef>
                          <a:spcPts val="0"/>
                        </a:spcBef>
                        <a:buNone/>
                      </a:pPr>
                      <a:r>
                        <a:rPr lang="en" sz="1600" b="1">
                          <a:latin typeface="Verdana"/>
                          <a:ea typeface="Verdana"/>
                          <a:cs typeface="Verdana"/>
                          <a:sym typeface="Verdana"/>
                        </a:rPr>
                        <a:t>Registers</a:t>
                      </a:r>
                    </a:p>
                  </a:txBody>
                  <a:tcPr marL="91425" marR="91425" marT="91425" marB="91425">
                    <a:solidFill>
                      <a:srgbClr val="D9D9D9"/>
                    </a:solidFill>
                  </a:tcPr>
                </a:tc>
                <a:tc>
                  <a:txBody>
                    <a:bodyPr/>
                    <a:lstStyle/>
                    <a:p>
                      <a:pPr lvl="0" rtl="0">
                        <a:spcBef>
                          <a:spcPts val="0"/>
                        </a:spcBef>
                        <a:buNone/>
                      </a:pPr>
                      <a:r>
                        <a:rPr lang="en" sz="1600">
                          <a:latin typeface="Verdana"/>
                          <a:ea typeface="Verdana"/>
                          <a:cs typeface="Verdana"/>
                          <a:sym typeface="Verdana"/>
                        </a:rPr>
                        <a:t>The most chronologically recent value wins, based on timestamps.</a:t>
                      </a:r>
                    </a:p>
                  </a:txBody>
                  <a:tcPr marL="91425" marR="91425" marT="91425" marB="91425">
                    <a:solidFill>
                      <a:srgbClr val="D9D9D9"/>
                    </a:solidFill>
                  </a:tcPr>
                </a:tc>
              </a:tr>
              <a:tr h="381000">
                <a:tc>
                  <a:txBody>
                    <a:bodyPr/>
                    <a:lstStyle/>
                    <a:p>
                      <a:pPr lvl="0" rtl="0">
                        <a:spcBef>
                          <a:spcPts val="0"/>
                        </a:spcBef>
                        <a:buNone/>
                      </a:pPr>
                      <a:r>
                        <a:rPr lang="en" sz="1600" b="1">
                          <a:latin typeface="Verdana"/>
                          <a:ea typeface="Verdana"/>
                          <a:cs typeface="Verdana"/>
                          <a:sym typeface="Verdana"/>
                        </a:rPr>
                        <a:t>Counters</a:t>
                      </a:r>
                    </a:p>
                  </a:txBody>
                  <a:tcPr marL="91425" marR="91425" marT="91425" marB="91425"/>
                </a:tc>
                <a:tc>
                  <a:txBody>
                    <a:bodyPr/>
                    <a:lstStyle/>
                    <a:p>
                      <a:pPr lvl="0" rtl="0">
                        <a:spcBef>
                          <a:spcPts val="0"/>
                        </a:spcBef>
                        <a:buNone/>
                      </a:pPr>
                      <a:r>
                        <a:rPr lang="en" sz="1600">
                          <a:latin typeface="Verdana"/>
                          <a:ea typeface="Verdana"/>
                          <a:cs typeface="Verdana"/>
                          <a:sym typeface="Verdana"/>
                        </a:rPr>
                        <a:t>Each actor keeps an independent count for increments and decrements. Upon merge, the pairwise maximum of any two actors will win (e.g. if one actor holds 172 and the other holds 173, 173 will win upon merge).</a:t>
                      </a:r>
                    </a:p>
                  </a:txBody>
                  <a:tcPr marL="91425" marR="91425" marT="91425" marB="91425"/>
                </a:tc>
              </a:tr>
              <a:tr h="381000">
                <a:tc>
                  <a:txBody>
                    <a:bodyPr/>
                    <a:lstStyle/>
                    <a:p>
                      <a:pPr lvl="0" rtl="0">
                        <a:spcBef>
                          <a:spcPts val="0"/>
                        </a:spcBef>
                        <a:buNone/>
                      </a:pPr>
                      <a:r>
                        <a:rPr lang="en" sz="1600" b="1">
                          <a:latin typeface="Verdana"/>
                          <a:ea typeface="Verdana"/>
                          <a:cs typeface="Verdana"/>
                          <a:sym typeface="Verdana"/>
                        </a:rPr>
                        <a:t>Sets</a:t>
                      </a:r>
                    </a:p>
                  </a:txBody>
                  <a:tcPr marL="91425" marR="91425" marT="91425" marB="91425">
                    <a:solidFill>
                      <a:srgbClr val="D9D9D9"/>
                    </a:solidFill>
                  </a:tcPr>
                </a:tc>
                <a:tc>
                  <a:txBody>
                    <a:bodyPr/>
                    <a:lstStyle/>
                    <a:p>
                      <a:pPr lvl="0" rtl="0">
                        <a:spcBef>
                          <a:spcPts val="0"/>
                        </a:spcBef>
                        <a:buNone/>
                      </a:pPr>
                      <a:r>
                        <a:rPr lang="en" sz="1600">
                          <a:latin typeface="Verdana"/>
                          <a:ea typeface="Verdana"/>
                          <a:cs typeface="Verdana"/>
                          <a:sym typeface="Verdana"/>
                        </a:rPr>
                        <a:t>If an element is concurrently added and removed, the add will win.</a:t>
                      </a:r>
                    </a:p>
                  </a:txBody>
                  <a:tcPr marL="91425" marR="91425" marT="91425" marB="91425">
                    <a:solidFill>
                      <a:srgbClr val="D9D9D9"/>
                    </a:solidFill>
                  </a:tcPr>
                </a:tc>
              </a:tr>
              <a:tr h="381000">
                <a:tc>
                  <a:txBody>
                    <a:bodyPr/>
                    <a:lstStyle/>
                    <a:p>
                      <a:pPr lvl="0" rtl="0">
                        <a:spcBef>
                          <a:spcPts val="0"/>
                        </a:spcBef>
                        <a:buNone/>
                      </a:pPr>
                      <a:r>
                        <a:rPr lang="en" sz="1600" b="1">
                          <a:latin typeface="Verdana"/>
                          <a:ea typeface="Verdana"/>
                          <a:cs typeface="Verdana"/>
                          <a:sym typeface="Verdana"/>
                        </a:rPr>
                        <a:t>Maps</a:t>
                      </a:r>
                    </a:p>
                  </a:txBody>
                  <a:tcPr marL="91425" marR="91425" marT="91425" marB="91425">
                    <a:solidFill>
                      <a:srgbClr val="FFFFFF"/>
                    </a:solidFill>
                  </a:tcPr>
                </a:tc>
                <a:tc>
                  <a:txBody>
                    <a:bodyPr/>
                    <a:lstStyle/>
                    <a:p>
                      <a:pPr lvl="0" rtl="0">
                        <a:spcBef>
                          <a:spcPts val="0"/>
                        </a:spcBef>
                        <a:buNone/>
                      </a:pPr>
                      <a:r>
                        <a:rPr lang="en" sz="1600" dirty="0">
                          <a:latin typeface="Verdana"/>
                          <a:ea typeface="Verdana"/>
                          <a:cs typeface="Verdana"/>
                          <a:sym typeface="Verdana"/>
                        </a:rPr>
                        <a:t>If a field is concurrently added or updated and removed, the add/update will win.</a:t>
                      </a:r>
                    </a:p>
                  </a:txBody>
                  <a:tcPr marL="91425" marR="91425" marT="91425" marB="91425"/>
                </a:tc>
              </a:tr>
            </a:tbl>
          </a:graphicData>
        </a:graphic>
      </p:graphicFrame>
    </p:spTree>
    <p:extLst>
      <p:ext uri="{BB962C8B-B14F-4D97-AF65-F5344CB8AC3E}">
        <p14:creationId xmlns:p14="http://schemas.microsoft.com/office/powerpoint/2010/main" val="39053097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Strong Consistency*</a:t>
            </a:r>
            <a:endParaRPr lang="en-US" dirty="0"/>
          </a:p>
        </p:txBody>
      </p:sp>
      <p:sp>
        <p:nvSpPr>
          <p:cNvPr id="17" name="TextBox 16"/>
          <p:cNvSpPr txBox="1"/>
          <p:nvPr/>
        </p:nvSpPr>
        <p:spPr>
          <a:xfrm>
            <a:off x="304800" y="2438400"/>
            <a:ext cx="4267200" cy="2092881"/>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Guarantees that applications can read their own writes but sacrifices availability</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Small (</a:t>
            </a:r>
            <a:r>
              <a:rPr lang="en-US" sz="2000" kern="0" dirty="0">
                <a:solidFill>
                  <a:sysClr val="windowText" lastClr="000000"/>
                </a:solidFill>
                <a:latin typeface="Lucida Grande"/>
                <a:cs typeface="Lucida Grande"/>
              </a:rPr>
              <a:t>up to a few milliseconds) performance hit on reads and writes</a:t>
            </a:r>
            <a:endParaRPr lang="en-US" sz="2000" kern="0" dirty="0" smtClean="0">
              <a:solidFill>
                <a:sysClr val="windowText" lastClr="000000"/>
              </a:solidFill>
              <a:latin typeface="Lucida Grande"/>
              <a:cs typeface="Lucida Grande"/>
            </a:endParaRPr>
          </a:p>
        </p:txBody>
      </p:sp>
      <p:sp>
        <p:nvSpPr>
          <p:cNvPr id="5" name="TextBox 4"/>
          <p:cNvSpPr txBox="1"/>
          <p:nvPr/>
        </p:nvSpPr>
        <p:spPr>
          <a:xfrm>
            <a:off x="304800" y="1264935"/>
            <a:ext cx="8458200" cy="1015663"/>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b="1" kern="0" dirty="0" smtClean="0">
                <a:solidFill>
                  <a:sysClr val="windowText" lastClr="000000"/>
                </a:solidFill>
                <a:latin typeface="Lucida Grande"/>
                <a:cs typeface="Lucida Grande"/>
              </a:rPr>
              <a:t>Riak 2.0 </a:t>
            </a:r>
            <a:r>
              <a:rPr lang="en-US" sz="2000" kern="0" dirty="0" smtClean="0">
                <a:solidFill>
                  <a:sysClr val="windowText" lastClr="000000"/>
                </a:solidFill>
                <a:latin typeface="Lucida Grande"/>
                <a:cs typeface="Lucida Grande"/>
              </a:rPr>
              <a:t>introduces the option to store data in a strongly consistent fashion (consistent plus partition tolerant or CP) for some or all of your data:</a:t>
            </a:r>
          </a:p>
        </p:txBody>
      </p:sp>
      <p:sp>
        <p:nvSpPr>
          <p:cNvPr id="8" name="TextBox 7"/>
          <p:cNvSpPr txBox="1"/>
          <p:nvPr/>
        </p:nvSpPr>
        <p:spPr>
          <a:xfrm>
            <a:off x="457200" y="5410200"/>
            <a:ext cx="83058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a:solidFill>
                  <a:sysClr val="windowText" lastClr="000000"/>
                </a:solidFill>
                <a:latin typeface="Lucida Grande"/>
                <a:cs typeface="Lucida Grande"/>
              </a:rPr>
              <a:t>* </a:t>
            </a:r>
            <a:r>
              <a:rPr lang="en-US" sz="2000" kern="0" dirty="0" err="1">
                <a:solidFill>
                  <a:sysClr val="windowText" lastClr="000000"/>
                </a:solidFill>
                <a:latin typeface="Lucida Grande"/>
                <a:cs typeface="Lucida Grande"/>
              </a:rPr>
              <a:t>Riak's</a:t>
            </a:r>
            <a:r>
              <a:rPr lang="en-US" sz="2000" kern="0" dirty="0">
                <a:solidFill>
                  <a:sysClr val="windowText" lastClr="000000"/>
                </a:solidFill>
                <a:latin typeface="Lucida Grande"/>
                <a:cs typeface="Lucida Grande"/>
              </a:rPr>
              <a:t> strong consistency feature is currently an open-source-only feature and is not yet commercially supported.</a:t>
            </a:r>
            <a:endParaRPr lang="en-US" sz="2000" kern="0" dirty="0" smtClean="0">
              <a:solidFill>
                <a:sysClr val="windowText" lastClr="000000"/>
              </a:solidFill>
              <a:latin typeface="Lucida Grande"/>
              <a:cs typeface="Lucida Grande"/>
            </a:endParaRPr>
          </a:p>
        </p:txBody>
      </p:sp>
      <p:sp>
        <p:nvSpPr>
          <p:cNvPr id="9" name="TextBox 8"/>
          <p:cNvSpPr txBox="1"/>
          <p:nvPr/>
        </p:nvSpPr>
        <p:spPr>
          <a:xfrm>
            <a:off x="4495800" y="2438400"/>
            <a:ext cx="4267200" cy="1323439"/>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Strong consistency can be enabled on a bucket by bucket basis using Bucket Types</a:t>
            </a:r>
          </a:p>
        </p:txBody>
      </p:sp>
    </p:spTree>
    <p:extLst>
      <p:ext uri="{BB962C8B-B14F-4D97-AF65-F5344CB8AC3E}">
        <p14:creationId xmlns:p14="http://schemas.microsoft.com/office/powerpoint/2010/main" val="36052212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Strong Consistency*</a:t>
            </a:r>
            <a:endParaRPr lang="en-US" dirty="0"/>
          </a:p>
        </p:txBody>
      </p:sp>
      <p:sp>
        <p:nvSpPr>
          <p:cNvPr id="17" name="TextBox 16"/>
          <p:cNvSpPr txBox="1"/>
          <p:nvPr/>
        </p:nvSpPr>
        <p:spPr>
          <a:xfrm>
            <a:off x="304800" y="1752600"/>
            <a:ext cx="8153400" cy="1785104"/>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Get</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Conditional Put (Write if does not already exist)</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Conditional Modify (Read, Modify, Write)</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smtClean="0">
                <a:solidFill>
                  <a:sysClr val="windowText" lastClr="000000"/>
                </a:solidFill>
                <a:latin typeface="Lucida Grande"/>
                <a:cs typeface="Lucida Grande"/>
              </a:rPr>
              <a:t>Delete</a:t>
            </a:r>
          </a:p>
        </p:txBody>
      </p:sp>
      <p:sp>
        <p:nvSpPr>
          <p:cNvPr id="5" name="TextBox 4"/>
          <p:cNvSpPr txBox="1"/>
          <p:nvPr/>
        </p:nvSpPr>
        <p:spPr>
          <a:xfrm>
            <a:off x="304800" y="1264935"/>
            <a:ext cx="8458200" cy="400110"/>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a:solidFill>
                  <a:sysClr val="windowText" lastClr="000000"/>
                </a:solidFill>
                <a:latin typeface="Lucida Grande"/>
                <a:cs typeface="Lucida Grande"/>
              </a:rPr>
              <a:t>There are four types of atomic operations provided in Riak </a:t>
            </a:r>
            <a:r>
              <a:rPr lang="en-US" sz="2000" kern="0" dirty="0" smtClean="0">
                <a:solidFill>
                  <a:sysClr val="windowText" lastClr="000000"/>
                </a:solidFill>
                <a:latin typeface="Lucida Grande"/>
                <a:cs typeface="Lucida Grande"/>
              </a:rPr>
              <a:t>2.0:</a:t>
            </a:r>
          </a:p>
        </p:txBody>
      </p:sp>
    </p:spTree>
    <p:extLst>
      <p:ext uri="{BB962C8B-B14F-4D97-AF65-F5344CB8AC3E}">
        <p14:creationId xmlns:p14="http://schemas.microsoft.com/office/powerpoint/2010/main" val="303248753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p:cNvSpPr txBox="1"/>
          <p:nvPr/>
        </p:nvSpPr>
        <p:spPr>
          <a:xfrm>
            <a:off x="4724400" y="2057400"/>
            <a:ext cx="4191000" cy="2400657"/>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Users may be assigned to one or more groups for convenience in managing permissions.</a:t>
            </a:r>
          </a:p>
          <a:p>
            <a:pPr marL="342900" indent="-342900" algn="l" fontAlgn="auto">
              <a:spcBef>
                <a:spcPts val="600"/>
              </a:spcBef>
              <a:spcAft>
                <a:spcPts val="600"/>
              </a:spcAft>
              <a:buFont typeface="Arial"/>
              <a:buChar char="•"/>
              <a:defRPr/>
            </a:pPr>
            <a:r>
              <a:rPr lang="en-US" sz="2000" kern="0" dirty="0">
                <a:solidFill>
                  <a:sysClr val="windowText" lastClr="000000"/>
                </a:solidFill>
                <a:latin typeface="Lucida Grande"/>
                <a:cs typeface="Lucida Grande"/>
              </a:rPr>
              <a:t>Permissions are set at the bucket type level or as a global setting for all buckets.</a:t>
            </a:r>
          </a:p>
        </p:txBody>
      </p:sp>
      <p:sp>
        <p:nvSpPr>
          <p:cNvPr id="22" name="Title 1"/>
          <p:cNvSpPr>
            <a:spLocks noGrp="1"/>
          </p:cNvSpPr>
          <p:nvPr>
            <p:ph type="title"/>
          </p:nvPr>
        </p:nvSpPr>
        <p:spPr>
          <a:xfrm>
            <a:off x="0" y="1"/>
            <a:ext cx="9144000" cy="1142999"/>
          </a:xfrm>
        </p:spPr>
        <p:txBody>
          <a:bodyPr/>
          <a:lstStyle/>
          <a:p>
            <a:r>
              <a:rPr lang="en-US" dirty="0" smtClean="0"/>
              <a:t>Security</a:t>
            </a:r>
            <a:endParaRPr lang="en-US" dirty="0"/>
          </a:p>
        </p:txBody>
      </p:sp>
      <p:sp>
        <p:nvSpPr>
          <p:cNvPr id="17" name="TextBox 16"/>
          <p:cNvSpPr txBox="1"/>
          <p:nvPr/>
        </p:nvSpPr>
        <p:spPr>
          <a:xfrm>
            <a:off x="304800" y="2057400"/>
            <a:ext cx="4267200" cy="2708434"/>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a:solidFill>
                  <a:sysClr val="windowText" lastClr="000000"/>
                </a:solidFill>
                <a:latin typeface="Lucida Grande"/>
                <a:cs typeface="Lucida Grande"/>
              </a:rPr>
              <a:t>PAM supports integration with other authentication platforms, such as LDAP.</a:t>
            </a:r>
          </a:p>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lang="en-US" sz="2000" kern="0" dirty="0">
                <a:solidFill>
                  <a:sysClr val="windowText" lastClr="000000"/>
                </a:solidFill>
                <a:latin typeface="Lucida Grande"/>
                <a:cs typeface="Lucida Grande"/>
              </a:rPr>
              <a:t>Although groups of users may be granted functional permissions, authentication must be at the individual </a:t>
            </a:r>
            <a:r>
              <a:rPr lang="en-US" sz="2000" kern="0" dirty="0" smtClean="0">
                <a:solidFill>
                  <a:sysClr val="windowText" lastClr="000000"/>
                </a:solidFill>
                <a:latin typeface="Lucida Grande"/>
                <a:cs typeface="Lucida Grande"/>
              </a:rPr>
              <a:t>level.</a:t>
            </a:r>
          </a:p>
        </p:txBody>
      </p:sp>
      <p:sp>
        <p:nvSpPr>
          <p:cNvPr id="5" name="TextBox 4"/>
          <p:cNvSpPr txBox="1"/>
          <p:nvPr/>
        </p:nvSpPr>
        <p:spPr>
          <a:xfrm>
            <a:off x="304800" y="1264935"/>
            <a:ext cx="84582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In addition to SSL Riak 2.0 now supports Authentication and Authorization:</a:t>
            </a:r>
          </a:p>
        </p:txBody>
      </p:sp>
    </p:spTree>
    <p:extLst>
      <p:ext uri="{BB962C8B-B14F-4D97-AF65-F5344CB8AC3E}">
        <p14:creationId xmlns:p14="http://schemas.microsoft.com/office/powerpoint/2010/main" val="31929804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0" y="1"/>
            <a:ext cx="9144000" cy="1142999"/>
          </a:xfrm>
        </p:spPr>
        <p:txBody>
          <a:bodyPr/>
          <a:lstStyle/>
          <a:p>
            <a:r>
              <a:rPr lang="en-US" dirty="0" smtClean="0"/>
              <a:t>Riak Backends</a:t>
            </a:r>
            <a:endParaRPr lang="en-US" dirty="0"/>
          </a:p>
        </p:txBody>
      </p:sp>
      <p:sp>
        <p:nvSpPr>
          <p:cNvPr id="5" name="TextBox 4"/>
          <p:cNvSpPr txBox="1"/>
          <p:nvPr/>
        </p:nvSpPr>
        <p:spPr>
          <a:xfrm>
            <a:off x="304800" y="1264935"/>
            <a:ext cx="8458200" cy="4708981"/>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a:solidFill>
                  <a:sysClr val="windowText" lastClr="000000"/>
                </a:solidFill>
                <a:latin typeface="Lucida Grande"/>
                <a:cs typeface="Lucida Grande"/>
              </a:rPr>
              <a:t>Pluggable storage backends are a key feature of Riak. They enable you to choose a low-level storage engine that suits specific </a:t>
            </a:r>
            <a:r>
              <a:rPr lang="en-US" sz="2000" kern="0" dirty="0" smtClean="0">
                <a:solidFill>
                  <a:sysClr val="windowText" lastClr="000000"/>
                </a:solidFill>
                <a:latin typeface="Lucida Grande"/>
                <a:cs typeface="Lucida Grande"/>
              </a:rPr>
              <a:t>use cases.</a:t>
            </a:r>
          </a:p>
          <a:p>
            <a:pPr marL="800100" lvl="1" indent="-342900" algn="l" fontAlgn="auto">
              <a:spcBef>
                <a:spcPts val="600"/>
              </a:spcBef>
              <a:spcAft>
                <a:spcPts val="600"/>
              </a:spcAft>
              <a:buFont typeface="Arial"/>
              <a:buChar char="•"/>
              <a:defRPr/>
            </a:pPr>
            <a:r>
              <a:rPr lang="en-US" sz="2000" b="1" kern="0" dirty="0" err="1" smtClean="0">
                <a:solidFill>
                  <a:sysClr val="windowText" lastClr="000000"/>
                </a:solidFill>
                <a:latin typeface="Lucida Grande"/>
                <a:cs typeface="Lucida Grande"/>
              </a:rPr>
              <a:t>Bitcask</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Basho’s open source key/value store and </a:t>
            </a:r>
            <a:r>
              <a:rPr lang="en-US" sz="2000" kern="0" dirty="0" err="1" smtClean="0">
                <a:solidFill>
                  <a:sysClr val="windowText" lastClr="000000"/>
                </a:solidFill>
                <a:latin typeface="Lucida Grande"/>
                <a:cs typeface="Lucida Grande"/>
              </a:rPr>
              <a:t>Riak’s</a:t>
            </a:r>
            <a:r>
              <a:rPr lang="en-US" sz="2000" kern="0" dirty="0" smtClean="0">
                <a:solidFill>
                  <a:sysClr val="windowText" lastClr="000000"/>
                </a:solidFill>
                <a:latin typeface="Lucida Grande"/>
                <a:cs typeface="Lucida Grande"/>
              </a:rPr>
              <a:t> default backend.</a:t>
            </a:r>
          </a:p>
          <a:p>
            <a:pPr marL="800100" lvl="1" indent="-342900" algn="l" fontAlgn="auto">
              <a:spcBef>
                <a:spcPts val="600"/>
              </a:spcBef>
              <a:spcAft>
                <a:spcPts val="600"/>
              </a:spcAft>
              <a:buFont typeface="Arial"/>
              <a:buChar char="•"/>
              <a:defRPr/>
            </a:pPr>
            <a:r>
              <a:rPr lang="en-US" sz="2000" b="1" kern="0" dirty="0" err="1" smtClean="0">
                <a:solidFill>
                  <a:sysClr val="windowText" lastClr="000000"/>
                </a:solidFill>
                <a:latin typeface="Lucida Grande"/>
                <a:cs typeface="Lucida Grande"/>
              </a:rPr>
              <a:t>LevelDB</a:t>
            </a:r>
            <a:r>
              <a:rPr lang="en-US" sz="2000" kern="0" dirty="0" smtClean="0">
                <a:solidFill>
                  <a:sysClr val="windowText" lastClr="000000"/>
                </a:solidFill>
                <a:latin typeface="Lucida Grande"/>
                <a:cs typeface="Lucida Grande"/>
              </a:rPr>
              <a:t/>
            </a:r>
            <a:br>
              <a:rPr lang="en-US" sz="2000"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Google’s open source key/value store</a:t>
            </a:r>
          </a:p>
          <a:p>
            <a:pPr marL="800100" lvl="1"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In Memory</a:t>
            </a:r>
            <a:br>
              <a:rPr lang="en-US" sz="2000" b="1"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Uses Erlang’s </a:t>
            </a:r>
            <a:r>
              <a:rPr lang="en-US" sz="2000" kern="0" dirty="0" err="1">
                <a:solidFill>
                  <a:sysClr val="windowText" lastClr="000000"/>
                </a:solidFill>
                <a:latin typeface="Lucida Grande"/>
                <a:cs typeface="Lucida Grande"/>
              </a:rPr>
              <a:t>e</a:t>
            </a:r>
            <a:r>
              <a:rPr lang="en-US" sz="2000" kern="0" dirty="0" err="1" smtClean="0">
                <a:solidFill>
                  <a:sysClr val="windowText" lastClr="000000"/>
                </a:solidFill>
                <a:latin typeface="Lucida Grande"/>
                <a:cs typeface="Lucida Grande"/>
              </a:rPr>
              <a:t>ts</a:t>
            </a:r>
            <a:r>
              <a:rPr lang="en-US" sz="2000" kern="0" dirty="0" smtClean="0">
                <a:solidFill>
                  <a:sysClr val="windowText" lastClr="000000"/>
                </a:solidFill>
                <a:latin typeface="Lucida Grande"/>
                <a:cs typeface="Lucida Grande"/>
              </a:rPr>
              <a:t> tables to store data in memory</a:t>
            </a:r>
            <a:endParaRPr lang="en-US" sz="2000" b="1" kern="0" dirty="0" smtClean="0">
              <a:solidFill>
                <a:sysClr val="windowText" lastClr="000000"/>
              </a:solidFill>
              <a:latin typeface="Lucida Grande"/>
              <a:cs typeface="Lucida Grande"/>
            </a:endParaRPr>
          </a:p>
          <a:p>
            <a:pPr marL="800100" lvl="1" indent="-342900" algn="l" fontAlgn="auto">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Multi-Backend</a:t>
            </a:r>
            <a:br>
              <a:rPr lang="en-US" sz="2000" b="1" kern="0" dirty="0" smtClean="0">
                <a:solidFill>
                  <a:sysClr val="windowText" lastClr="000000"/>
                </a:solidFill>
                <a:latin typeface="Lucida Grande"/>
                <a:cs typeface="Lucida Grande"/>
              </a:rPr>
            </a:br>
            <a:r>
              <a:rPr lang="en-US" sz="2000" kern="0" dirty="0" smtClean="0">
                <a:solidFill>
                  <a:sysClr val="windowText" lastClr="000000"/>
                </a:solidFill>
                <a:latin typeface="Lucida Grande"/>
                <a:cs typeface="Lucida Grande"/>
              </a:rPr>
              <a:t>Select the right backend for each use case on a bucket by bucket basis</a:t>
            </a:r>
            <a:endParaRPr lang="en-US" sz="2000" b="1" kern="0" dirty="0" smtClean="0">
              <a:solidFill>
                <a:sysClr val="windowText" lastClr="000000"/>
              </a:solidFill>
              <a:latin typeface="Lucida Grande"/>
              <a:cs typeface="Lucida Grande"/>
            </a:endParaRPr>
          </a:p>
        </p:txBody>
      </p:sp>
    </p:spTree>
    <p:extLst>
      <p:ext uri="{BB962C8B-B14F-4D97-AF65-F5344CB8AC3E}">
        <p14:creationId xmlns:p14="http://schemas.microsoft.com/office/powerpoint/2010/main" val="25938987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1"/>
            <a:ext cx="9144000" cy="1142999"/>
          </a:xfrm>
        </p:spPr>
        <p:txBody>
          <a:bodyPr/>
          <a:lstStyle/>
          <a:p>
            <a:r>
              <a:rPr lang="en-US" dirty="0" smtClean="0"/>
              <a:t>Riak Backends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20112239"/>
              </p:ext>
            </p:extLst>
          </p:nvPr>
        </p:nvGraphicFramePr>
        <p:xfrm>
          <a:off x="404455" y="1153154"/>
          <a:ext cx="8335090" cy="4790446"/>
        </p:xfrm>
        <a:graphic>
          <a:graphicData uri="http://schemas.openxmlformats.org/drawingml/2006/table">
            <a:tbl>
              <a:tblPr firstRow="1" bandRow="1">
                <a:tableStyleId>{775DCB02-9BB8-47FD-8907-85C794F793BA}</a:tableStyleId>
              </a:tblPr>
              <a:tblGrid>
                <a:gridCol w="3810000"/>
                <a:gridCol w="1600200"/>
                <a:gridCol w="1447800"/>
                <a:gridCol w="1477090"/>
              </a:tblGrid>
              <a:tr h="458037">
                <a:tc>
                  <a:txBody>
                    <a:bodyPr/>
                    <a:lstStyle/>
                    <a:p>
                      <a:r>
                        <a:rPr lang="en-US" sz="1800" dirty="0" smtClean="0"/>
                        <a:t>Feature</a:t>
                      </a:r>
                      <a:endParaRPr lang="en-US" sz="1800" b="1" dirty="0">
                        <a:solidFill>
                          <a:srgbClr val="000000"/>
                        </a:solidFill>
                        <a:latin typeface="Helvetica"/>
                        <a:cs typeface="Helvetica"/>
                      </a:endParaRPr>
                    </a:p>
                  </a:txBody>
                  <a:tcPr marL="91449" marR="91449" marT="45734" marB="45734"/>
                </a:tc>
                <a:tc>
                  <a:txBody>
                    <a:bodyPr/>
                    <a:lstStyle/>
                    <a:p>
                      <a:pPr lvl="0" algn="ctr">
                        <a:spcBef>
                          <a:spcPts val="1000"/>
                        </a:spcBef>
                      </a:pPr>
                      <a:r>
                        <a:rPr lang="en-US" sz="1800" dirty="0" err="1" smtClean="0"/>
                        <a:t>Bitcask</a:t>
                      </a:r>
                      <a:endParaRPr lang="en-US" sz="1800" b="1" dirty="0">
                        <a:solidFill>
                          <a:srgbClr val="000000"/>
                        </a:solidFill>
                        <a:latin typeface="Helvetica"/>
                        <a:cs typeface="Helvetica"/>
                      </a:endParaRPr>
                    </a:p>
                  </a:txBody>
                  <a:tcPr marL="91449" marR="91449" marT="45734" marB="45734"/>
                </a:tc>
                <a:tc>
                  <a:txBody>
                    <a:bodyPr/>
                    <a:lstStyle/>
                    <a:p>
                      <a:pPr lvl="0" algn="ctr">
                        <a:spcBef>
                          <a:spcPts val="1000"/>
                        </a:spcBef>
                      </a:pPr>
                      <a:r>
                        <a:rPr lang="en-US" sz="1800" dirty="0" err="1" smtClean="0"/>
                        <a:t>LevelDB</a:t>
                      </a:r>
                      <a:endParaRPr lang="en-US" sz="1800" b="1" dirty="0">
                        <a:solidFill>
                          <a:srgbClr val="000000"/>
                        </a:solidFill>
                        <a:latin typeface="Helvetica"/>
                        <a:cs typeface="Helvetica"/>
                      </a:endParaRPr>
                    </a:p>
                  </a:txBody>
                  <a:tcPr marL="91449" marR="91449" marT="45734" marB="45734"/>
                </a:tc>
                <a:tc>
                  <a:txBody>
                    <a:bodyPr/>
                    <a:lstStyle/>
                    <a:p>
                      <a:pPr lvl="0" algn="ctr">
                        <a:spcBef>
                          <a:spcPts val="1000"/>
                        </a:spcBef>
                      </a:pPr>
                      <a:r>
                        <a:rPr lang="en-US" sz="1800" dirty="0" smtClean="0"/>
                        <a:t>Memory</a:t>
                      </a:r>
                      <a:endParaRPr lang="en-US" sz="1800" b="1" dirty="0">
                        <a:solidFill>
                          <a:srgbClr val="000000"/>
                        </a:solidFill>
                        <a:latin typeface="Helvetica"/>
                        <a:cs typeface="Helvetica"/>
                      </a:endParaRPr>
                    </a:p>
                  </a:txBody>
                  <a:tcPr marL="91449" marR="91449" marT="45734" marB="45734"/>
                </a:tc>
              </a:tr>
              <a:tr h="522409">
                <a:tc>
                  <a:txBody>
                    <a:bodyPr/>
                    <a:lstStyle/>
                    <a:p>
                      <a:r>
                        <a:rPr lang="en-US" sz="1600" dirty="0" smtClean="0"/>
                        <a:t>Default Riak Backend</a:t>
                      </a:r>
                      <a:endParaRPr lang="en-US" sz="1600"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c>
                  <a:txBody>
                    <a:bodyPr/>
                    <a:lstStyle/>
                    <a:p>
                      <a:pPr algn="ctr"/>
                      <a:endParaRPr lang="en-US" sz="1600" b="1" dirty="0"/>
                    </a:p>
                  </a:txBody>
                  <a:tcPr marR="0" marT="0" marB="0" anchor="ctr"/>
                </a:tc>
              </a:tr>
              <a:tr h="457200">
                <a:tc>
                  <a:txBody>
                    <a:bodyPr/>
                    <a:lstStyle/>
                    <a:p>
                      <a:r>
                        <a:rPr lang="en-US" sz="1600" dirty="0" smtClean="0"/>
                        <a:t>Persistent</a:t>
                      </a:r>
                      <a:endParaRPr lang="en-US" sz="1600"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a:p>
                  </a:txBody>
                  <a:tcPr marR="0" marT="0" marB="0" anchor="ctr"/>
                </a:tc>
              </a:tr>
              <a:tr h="457200">
                <a:tc>
                  <a:txBody>
                    <a:bodyPr/>
                    <a:lstStyle/>
                    <a:p>
                      <a:r>
                        <a:rPr lang="en-US" sz="1600" dirty="0" err="1" smtClean="0"/>
                        <a:t>Keyspace</a:t>
                      </a:r>
                      <a:r>
                        <a:rPr lang="en-US" sz="1600" dirty="0" smtClean="0"/>
                        <a:t> in RAM</a:t>
                      </a:r>
                      <a:endParaRPr lang="en-US" sz="1600"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r>
              <a:tr h="457200">
                <a:tc>
                  <a:txBody>
                    <a:bodyPr/>
                    <a:lstStyle/>
                    <a:p>
                      <a:r>
                        <a:rPr lang="en-US" sz="1600" dirty="0" err="1" smtClean="0"/>
                        <a:t>Keyspace</a:t>
                      </a:r>
                      <a:r>
                        <a:rPr lang="en-US" sz="1600" dirty="0" smtClean="0"/>
                        <a:t> &gt; Available</a:t>
                      </a:r>
                      <a:r>
                        <a:rPr lang="en-US" sz="1600" baseline="0" dirty="0" smtClean="0"/>
                        <a:t> RAM</a:t>
                      </a:r>
                      <a:endParaRPr lang="en-US" sz="1600"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r>
              <a:tr h="457200">
                <a:tc>
                  <a:txBody>
                    <a:bodyPr/>
                    <a:lstStyle/>
                    <a:p>
                      <a:r>
                        <a:rPr lang="en-US" sz="1600" dirty="0" err="1" smtClean="0"/>
                        <a:t>Keyspace</a:t>
                      </a:r>
                      <a:r>
                        <a:rPr lang="en-US" sz="1600" dirty="0" smtClean="0"/>
                        <a:t> Loaded to RAM on Startup</a:t>
                      </a:r>
                      <a:endParaRPr lang="en-US" sz="1600"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c>
                  <a:txBody>
                    <a:bodyPr/>
                    <a:lstStyle/>
                    <a:p>
                      <a:pPr algn="ctr"/>
                      <a:endParaRPr lang="en-US" sz="1600" b="1" dirty="0"/>
                    </a:p>
                  </a:txBody>
                  <a:tcPr marR="0" marT="0" marB="0" anchor="ctr"/>
                </a:tc>
              </a:tr>
              <a:tr h="457200">
                <a:tc>
                  <a:txBody>
                    <a:bodyPr/>
                    <a:lstStyle/>
                    <a:p>
                      <a:r>
                        <a:rPr lang="en-US" sz="1600" dirty="0" smtClean="0"/>
                        <a:t>Objects in RAM</a:t>
                      </a:r>
                      <a:endParaRPr lang="en-US" sz="1600" dirty="0"/>
                    </a:p>
                  </a:txBody>
                  <a:tcPr marR="0" marT="0" marB="0" anchor="ctr"/>
                </a:tc>
                <a:tc>
                  <a:txBody>
                    <a:bodyPr/>
                    <a:lstStyle/>
                    <a:p>
                      <a:pPr algn="ctr"/>
                      <a:endParaRPr lang="en-US" sz="1600" b="1"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r>
              <a:tr h="533400">
                <a:tc>
                  <a:txBody>
                    <a:bodyPr/>
                    <a:lstStyle/>
                    <a:p>
                      <a:r>
                        <a:rPr lang="en-US" sz="1600" dirty="0" smtClean="0"/>
                        <a:t>Object Expiration</a:t>
                      </a:r>
                      <a:endParaRPr lang="en-US" sz="1600"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r>
              <a:tr h="533400">
                <a:tc>
                  <a:txBody>
                    <a:bodyPr/>
                    <a:lstStyle/>
                    <a:p>
                      <a:r>
                        <a:rPr lang="en-US" sz="1600" dirty="0" smtClean="0"/>
                        <a:t>Secondary Indexes</a:t>
                      </a:r>
                      <a:endParaRPr lang="en-US" sz="1600"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r>
                        <a:rPr lang="en-US" sz="1600" b="1" dirty="0" smtClean="0"/>
                        <a:t>X</a:t>
                      </a:r>
                      <a:endParaRPr lang="en-US" sz="1600" b="1" dirty="0"/>
                    </a:p>
                  </a:txBody>
                  <a:tcPr marR="0" marT="0" marB="0" anchor="ctr"/>
                </a:tc>
              </a:tr>
              <a:tr h="457200">
                <a:tc>
                  <a:txBody>
                    <a:bodyPr/>
                    <a:lstStyle/>
                    <a:p>
                      <a:r>
                        <a:rPr lang="en-US" sz="1600" dirty="0" smtClean="0"/>
                        <a:t>Tiered Storage</a:t>
                      </a:r>
                      <a:endParaRPr lang="en-US" sz="1600" dirty="0"/>
                    </a:p>
                  </a:txBody>
                  <a:tcPr marR="0" marT="0" marB="0" anchor="ctr"/>
                </a:tc>
                <a:tc>
                  <a:txBody>
                    <a:bodyPr/>
                    <a:lstStyle/>
                    <a:p>
                      <a:pPr algn="ctr"/>
                      <a:endParaRPr lang="en-US" sz="1600" b="1" dirty="0"/>
                    </a:p>
                  </a:txBody>
                  <a:tcPr marR="0" marT="0" marB="0" anchor="ctr"/>
                </a:tc>
                <a:tc>
                  <a:txBody>
                    <a:bodyPr/>
                    <a:lstStyle/>
                    <a:p>
                      <a:pPr algn="ctr"/>
                      <a:r>
                        <a:rPr lang="en-US" sz="1600" b="1" dirty="0" smtClean="0"/>
                        <a:t>X</a:t>
                      </a:r>
                      <a:endParaRPr lang="en-US" sz="1600" b="1" dirty="0"/>
                    </a:p>
                  </a:txBody>
                  <a:tcPr marR="0" marT="0" marB="0" anchor="ctr"/>
                </a:tc>
                <a:tc>
                  <a:txBody>
                    <a:bodyPr/>
                    <a:lstStyle/>
                    <a:p>
                      <a:pPr algn="ctr"/>
                      <a:endParaRPr lang="en-US" sz="1600" b="1" dirty="0"/>
                    </a:p>
                  </a:txBody>
                  <a:tcPr marR="0" marT="0" marB="0" anchor="ctr"/>
                </a:tc>
              </a:tr>
            </a:tbl>
          </a:graphicData>
        </a:graphic>
      </p:graphicFrame>
    </p:spTree>
    <p:extLst>
      <p:ext uri="{BB962C8B-B14F-4D97-AF65-F5344CB8AC3E}">
        <p14:creationId xmlns:p14="http://schemas.microsoft.com/office/powerpoint/2010/main" val="184158690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95978" y="2282356"/>
            <a:ext cx="5080000" cy="1930400"/>
          </a:xfrm>
          <a:prstGeom prst="rect">
            <a:avLst/>
          </a:prstGeom>
        </p:spPr>
      </p:pic>
      <p:sp>
        <p:nvSpPr>
          <p:cNvPr id="6" name="TextBox 5"/>
          <p:cNvSpPr txBox="1"/>
          <p:nvPr/>
        </p:nvSpPr>
        <p:spPr>
          <a:xfrm>
            <a:off x="5638800" y="2125440"/>
            <a:ext cx="2636171" cy="2215991"/>
          </a:xfrm>
          <a:prstGeom prst="rect">
            <a:avLst/>
          </a:prstGeom>
          <a:noFill/>
        </p:spPr>
        <p:txBody>
          <a:bodyPr wrap="none" rtlCol="0">
            <a:spAutoFit/>
          </a:bodyPr>
          <a:lstStyle/>
          <a:p>
            <a:r>
              <a:rPr lang="en-US" sz="13800" dirty="0" smtClean="0">
                <a:solidFill>
                  <a:srgbClr val="FE9A25"/>
                </a:solidFill>
                <a:latin typeface="Century Gothic"/>
                <a:cs typeface="Century Gothic"/>
              </a:rPr>
              <a:t>2.0</a:t>
            </a:r>
          </a:p>
        </p:txBody>
      </p:sp>
      <p:sp>
        <p:nvSpPr>
          <p:cNvPr id="4" name="TextBox 3"/>
          <p:cNvSpPr txBox="1"/>
          <p:nvPr/>
        </p:nvSpPr>
        <p:spPr>
          <a:xfrm>
            <a:off x="2133600" y="3962400"/>
            <a:ext cx="5791200" cy="1015663"/>
          </a:xfrm>
          <a:prstGeom prst="rect">
            <a:avLst/>
          </a:prstGeom>
          <a:noFill/>
        </p:spPr>
        <p:txBody>
          <a:bodyPr wrap="square" rtlCol="0">
            <a:spAutoFit/>
          </a:bodyPr>
          <a:lstStyle/>
          <a:p>
            <a:pPr algn="l"/>
            <a:r>
              <a:rPr lang="en-US" sz="5800" dirty="0" smtClean="0">
                <a:solidFill>
                  <a:srgbClr val="FE9A25"/>
                </a:solidFill>
                <a:latin typeface="Century Gothic"/>
                <a:cs typeface="Century Gothic"/>
              </a:rPr>
              <a:t>Enterprise</a:t>
            </a:r>
          </a:p>
        </p:txBody>
      </p:sp>
    </p:spTree>
    <p:extLst>
      <p:ext uri="{BB962C8B-B14F-4D97-AF65-F5344CB8AC3E}">
        <p14:creationId xmlns:p14="http://schemas.microsoft.com/office/powerpoint/2010/main" val="31089883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Shape 53"/>
          <p:cNvPicPr preferRelativeResize="0"/>
          <p:nvPr/>
        </p:nvPicPr>
        <p:blipFill>
          <a:blip r:embed="rId3">
            <a:alphaModFix amt="5000"/>
          </a:blip>
          <a:stretch>
            <a:fillRect/>
          </a:stretch>
        </p:blipFill>
        <p:spPr>
          <a:xfrm>
            <a:off x="1865252" y="4506222"/>
            <a:ext cx="5413496" cy="2046978"/>
          </a:xfrm>
          <a:prstGeom prst="rect">
            <a:avLst/>
          </a:prstGeom>
          <a:noFill/>
          <a:ln>
            <a:noFill/>
          </a:ln>
        </p:spPr>
      </p:pic>
      <p:sp>
        <p:nvSpPr>
          <p:cNvPr id="2" name="Title 1"/>
          <p:cNvSpPr>
            <a:spLocks noGrp="1"/>
          </p:cNvSpPr>
          <p:nvPr>
            <p:ph type="title"/>
          </p:nvPr>
        </p:nvSpPr>
        <p:spPr>
          <a:xfrm>
            <a:off x="0" y="0"/>
            <a:ext cx="9144000" cy="1295400"/>
          </a:xfrm>
        </p:spPr>
        <p:txBody>
          <a:bodyPr/>
          <a:lstStyle/>
          <a:p>
            <a:r>
              <a:rPr lang="en-US" dirty="0" smtClean="0"/>
              <a:t>Riak Enterprise</a:t>
            </a:r>
            <a:endParaRPr lang="en-US" sz="5400" dirty="0"/>
          </a:p>
        </p:txBody>
      </p:sp>
      <p:sp>
        <p:nvSpPr>
          <p:cNvPr id="37" name="TextBox 36"/>
          <p:cNvSpPr txBox="1"/>
          <p:nvPr/>
        </p:nvSpPr>
        <p:spPr>
          <a:xfrm>
            <a:off x="2413417" y="1615296"/>
            <a:ext cx="5587583" cy="4524316"/>
          </a:xfrm>
          <a:prstGeom prst="rect">
            <a:avLst/>
          </a:prstGeom>
          <a:noFill/>
        </p:spPr>
        <p:txBody>
          <a:bodyPr wrap="square" rtlCol="0">
            <a:spAutoFit/>
          </a:bodyPr>
          <a:lstStyle/>
          <a:p>
            <a:pPr marR="0" lvl="0" algn="l" defTabSz="914400" eaLnBrk="1" fontAlgn="auto" latinLnBrk="0" hangingPunct="1">
              <a:lnSpc>
                <a:spcPct val="100000"/>
              </a:lnSpc>
              <a:spcBef>
                <a:spcPts val="0"/>
              </a:spcBef>
              <a:spcAft>
                <a:spcPts val="0"/>
              </a:spcAft>
              <a:buClrTx/>
              <a:buSzTx/>
              <a:tabLst/>
              <a:defRPr/>
            </a:pPr>
            <a:r>
              <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rPr>
              <a:t>Multi-Data Center Replication</a:t>
            </a:r>
          </a:p>
          <a:p>
            <a:pPr marR="0" lvl="0" algn="l" defTabSz="914400" eaLnBrk="1" fontAlgn="auto" latinLnBrk="0" hangingPunct="1">
              <a:lnSpc>
                <a:spcPct val="100000"/>
              </a:lnSpc>
              <a:spcBef>
                <a:spcPts val="0"/>
              </a:spcBef>
              <a:spcAft>
                <a:spcPts val="0"/>
              </a:spcAft>
              <a:buClrTx/>
              <a:buSzTx/>
              <a:tabLst/>
              <a:defRPr/>
            </a:pPr>
            <a:endPar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r>
              <a:rPr lang="en-US" sz="3600" b="1" kern="0" dirty="0" smtClean="0">
                <a:solidFill>
                  <a:sysClr val="windowText" lastClr="000000"/>
                </a:solidFill>
                <a:latin typeface="Lucida Grande"/>
                <a:cs typeface="Lucida Grande"/>
              </a:rPr>
              <a:t>SNMP and JMX Monitoring</a:t>
            </a:r>
          </a:p>
          <a:p>
            <a:pPr marR="0" lvl="0" algn="l" defTabSz="914400" eaLnBrk="1" fontAlgn="auto" latinLnBrk="0" hangingPunct="1">
              <a:lnSpc>
                <a:spcPct val="100000"/>
              </a:lnSpc>
              <a:spcBef>
                <a:spcPts val="0"/>
              </a:spcBef>
              <a:spcAft>
                <a:spcPts val="0"/>
              </a:spcAft>
              <a:buClrTx/>
              <a:buSzTx/>
              <a:tabLst/>
              <a:defRPr/>
            </a:pPr>
            <a:endParaRPr lang="en-US" sz="3600" b="1" kern="0" dirty="0" smtClean="0">
              <a:solidFill>
                <a:sysClr val="windowText" lastClr="000000"/>
              </a:solidFill>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r>
              <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rPr>
              <a:t>24X7</a:t>
            </a:r>
            <a:r>
              <a:rPr kumimoji="0" lang="en-US" sz="3600" b="1" i="0" u="none" strike="noStrike" kern="0" cap="none" spc="0" normalizeH="0" noProof="0" dirty="0" smtClean="0">
                <a:ln>
                  <a:noFill/>
                </a:ln>
                <a:solidFill>
                  <a:sysClr val="windowText" lastClr="000000"/>
                </a:solidFill>
                <a:effectLst/>
                <a:uLnTx/>
                <a:uFillTx/>
                <a:latin typeface="Lucida Grande"/>
                <a:cs typeface="Lucida Grande"/>
              </a:rPr>
              <a:t> Support from Basho</a:t>
            </a:r>
            <a:endParaRPr kumimoji="0" lang="en-US" sz="3600" b="1" i="0" u="none" strike="noStrike" kern="0" cap="none" spc="0" normalizeH="0" baseline="0" noProof="0" dirty="0">
              <a:ln>
                <a:noFill/>
              </a:ln>
              <a:solidFill>
                <a:sysClr val="windowText" lastClr="000000"/>
              </a:solidFill>
              <a:effectLst/>
              <a:uLnTx/>
              <a:uFillTx/>
              <a:latin typeface="Lucida Grande"/>
              <a:cs typeface="Lucida Grande"/>
            </a:endParaRPr>
          </a:p>
        </p:txBody>
      </p:sp>
      <p:pic>
        <p:nvPicPr>
          <p:cNvPr id="4" name="Picture 3"/>
          <p:cNvPicPr>
            <a:picLocks noChangeAspect="1"/>
          </p:cNvPicPr>
          <p:nvPr/>
        </p:nvPicPr>
        <p:blipFill>
          <a:blip r:embed="rId4">
            <a:alphaModFix amt="50000"/>
          </a:blip>
          <a:stretch>
            <a:fillRect/>
          </a:stretch>
        </p:blipFill>
        <p:spPr>
          <a:xfrm>
            <a:off x="1600200" y="1600200"/>
            <a:ext cx="739025" cy="762000"/>
          </a:xfrm>
          <a:prstGeom prst="rect">
            <a:avLst/>
          </a:prstGeom>
        </p:spPr>
      </p:pic>
      <p:pic>
        <p:nvPicPr>
          <p:cNvPr id="29" name="Picture 28"/>
          <p:cNvPicPr>
            <a:picLocks noChangeAspect="1"/>
          </p:cNvPicPr>
          <p:nvPr/>
        </p:nvPicPr>
        <p:blipFill>
          <a:blip r:embed="rId4">
            <a:alphaModFix amt="50000"/>
          </a:blip>
          <a:stretch>
            <a:fillRect/>
          </a:stretch>
        </p:blipFill>
        <p:spPr>
          <a:xfrm>
            <a:off x="1600200" y="3276600"/>
            <a:ext cx="739025" cy="762000"/>
          </a:xfrm>
          <a:prstGeom prst="rect">
            <a:avLst/>
          </a:prstGeom>
        </p:spPr>
      </p:pic>
      <p:pic>
        <p:nvPicPr>
          <p:cNvPr id="30" name="Picture 29"/>
          <p:cNvPicPr>
            <a:picLocks noChangeAspect="1"/>
          </p:cNvPicPr>
          <p:nvPr/>
        </p:nvPicPr>
        <p:blipFill>
          <a:blip r:embed="rId4">
            <a:alphaModFix amt="50000"/>
          </a:blip>
          <a:stretch>
            <a:fillRect/>
          </a:stretch>
        </p:blipFill>
        <p:spPr>
          <a:xfrm>
            <a:off x="1600200" y="4876800"/>
            <a:ext cx="739025" cy="762000"/>
          </a:xfrm>
          <a:prstGeom prst="rect">
            <a:avLst/>
          </a:prstGeom>
        </p:spPr>
      </p:pic>
    </p:spTree>
    <p:extLst>
      <p:ext uri="{BB962C8B-B14F-4D97-AF65-F5344CB8AC3E}">
        <p14:creationId xmlns:p14="http://schemas.microsoft.com/office/powerpoint/2010/main" val="20472090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Picture 58" descr="worldmap.jpg"/>
          <p:cNvPicPr>
            <a:picLocks noChangeAspect="1"/>
          </p:cNvPicPr>
          <p:nvPr/>
        </p:nvPicPr>
        <p:blipFill>
          <a:blip r:embed="rId3">
            <a:clrChange>
              <a:clrFrom>
                <a:srgbClr val="FFFFFF"/>
              </a:clrFrom>
              <a:clrTo>
                <a:srgbClr val="FFFFFF">
                  <a:alpha val="0"/>
                </a:srgbClr>
              </a:clrTo>
            </a:clrChange>
          </a:blip>
          <a:stretch>
            <a:fillRect/>
          </a:stretch>
        </p:blipFill>
        <p:spPr>
          <a:xfrm>
            <a:off x="0" y="1670918"/>
            <a:ext cx="9144000" cy="4503946"/>
          </a:xfrm>
          <a:prstGeom prst="rect">
            <a:avLst/>
          </a:prstGeom>
        </p:spPr>
      </p:pic>
      <p:graphicFrame>
        <p:nvGraphicFramePr>
          <p:cNvPr id="60" name="Content Placeholder 1"/>
          <p:cNvGraphicFramePr>
            <a:graphicFrameLocks/>
          </p:cNvGraphicFramePr>
          <p:nvPr>
            <p:extLst>
              <p:ext uri="{D42A27DB-BD31-4B8C-83A1-F6EECF244321}">
                <p14:modId xmlns:p14="http://schemas.microsoft.com/office/powerpoint/2010/main" val="1431984560"/>
              </p:ext>
            </p:extLst>
          </p:nvPr>
        </p:nvGraphicFramePr>
        <p:xfrm>
          <a:off x="1112803" y="1461207"/>
          <a:ext cx="2522283" cy="2425737"/>
        </p:xfrm>
        <a:graphic>
          <a:graphicData uri="http://schemas.openxmlformats.org/drawingml/2006/chart">
            <c:chart xmlns:c="http://schemas.openxmlformats.org/drawingml/2006/chart" xmlns:r="http://schemas.openxmlformats.org/officeDocument/2006/relationships" r:id="rId4"/>
          </a:graphicData>
        </a:graphic>
      </p:graphicFrame>
      <p:sp>
        <p:nvSpPr>
          <p:cNvPr id="2" name="Title 1"/>
          <p:cNvSpPr>
            <a:spLocks noGrp="1"/>
          </p:cNvSpPr>
          <p:nvPr>
            <p:ph type="title"/>
          </p:nvPr>
        </p:nvSpPr>
        <p:spPr>
          <a:xfrm>
            <a:off x="-11289" y="-228600"/>
            <a:ext cx="9155289" cy="2041525"/>
          </a:xfrm>
        </p:spPr>
        <p:txBody>
          <a:bodyPr/>
          <a:lstStyle/>
          <a:p>
            <a:r>
              <a:rPr lang="en-US" dirty="0" smtClean="0"/>
              <a:t>Riak Multi-Datacenter </a:t>
            </a:r>
            <a:br>
              <a:rPr lang="en-US" dirty="0" smtClean="0"/>
            </a:br>
            <a:r>
              <a:rPr lang="en-US" dirty="0" smtClean="0"/>
              <a:t>(MDC) Replication</a:t>
            </a:r>
            <a:endParaRPr lang="en-US" dirty="0"/>
          </a:p>
        </p:txBody>
      </p:sp>
      <p:grpSp>
        <p:nvGrpSpPr>
          <p:cNvPr id="3" name="Group 2"/>
          <p:cNvGrpSpPr/>
          <p:nvPr/>
        </p:nvGrpSpPr>
        <p:grpSpPr>
          <a:xfrm>
            <a:off x="931333" y="2586879"/>
            <a:ext cx="860778" cy="836475"/>
            <a:chOff x="-1969875" y="986989"/>
            <a:chExt cx="2522282" cy="2427747"/>
          </a:xfrm>
        </p:grpSpPr>
        <p:graphicFrame>
          <p:nvGraphicFramePr>
            <p:cNvPr id="61" name="Content Placeholder 1"/>
            <p:cNvGraphicFramePr>
              <a:graphicFrameLocks/>
            </p:cNvGraphicFramePr>
            <p:nvPr>
              <p:extLst>
                <p:ext uri="{D42A27DB-BD31-4B8C-83A1-F6EECF244321}">
                  <p14:modId xmlns:p14="http://schemas.microsoft.com/office/powerpoint/2010/main" val="401487863"/>
                </p:ext>
              </p:extLst>
            </p:nvPr>
          </p:nvGraphicFramePr>
          <p:xfrm>
            <a:off x="-1969875" y="986989"/>
            <a:ext cx="2522282" cy="2425736"/>
          </p:xfrm>
          <a:graphic>
            <a:graphicData uri="http://schemas.openxmlformats.org/drawingml/2006/chart">
              <c:chart xmlns:c="http://schemas.openxmlformats.org/drawingml/2006/chart" xmlns:r="http://schemas.openxmlformats.org/officeDocument/2006/relationships" r:id="rId5"/>
            </a:graphicData>
          </a:graphic>
        </p:graphicFrame>
        <p:pic>
          <p:nvPicPr>
            <p:cNvPr id="107" name="Picture 106" descr="node2.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9695" y="1568777"/>
              <a:ext cx="610987" cy="610989"/>
            </a:xfrm>
            <a:prstGeom prst="rect">
              <a:avLst/>
            </a:prstGeom>
          </p:spPr>
        </p:pic>
        <p:pic>
          <p:nvPicPr>
            <p:cNvPr id="108" name="Picture 107" descr="node3.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1705" y="2379662"/>
              <a:ext cx="613181" cy="613183"/>
            </a:xfrm>
            <a:prstGeom prst="rect">
              <a:avLst/>
            </a:prstGeom>
          </p:spPr>
        </p:pic>
        <p:pic>
          <p:nvPicPr>
            <p:cNvPr id="109" name="Picture 108" descr="node4.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8191" y="2803747"/>
              <a:ext cx="610987" cy="610989"/>
            </a:xfrm>
            <a:prstGeom prst="rect">
              <a:avLst/>
            </a:prstGeom>
          </p:spPr>
        </p:pic>
        <p:pic>
          <p:nvPicPr>
            <p:cNvPr id="110" name="Picture 109" descr="node5.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81126" y="2394760"/>
              <a:ext cx="613181" cy="613181"/>
            </a:xfrm>
            <a:prstGeom prst="rect">
              <a:avLst/>
            </a:prstGeom>
          </p:spPr>
        </p:pic>
        <p:pic>
          <p:nvPicPr>
            <p:cNvPr id="111" name="Picture 110" descr="node6.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10429" y="1518990"/>
              <a:ext cx="610987" cy="610989"/>
            </a:xfrm>
            <a:prstGeom prst="rect">
              <a:avLst/>
            </a:prstGeom>
          </p:spPr>
        </p:pic>
        <p:pic>
          <p:nvPicPr>
            <p:cNvPr id="112" name="Picture 111" descr="node1.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04977" y="1067837"/>
              <a:ext cx="640518" cy="640519"/>
            </a:xfrm>
            <a:prstGeom prst="rect">
              <a:avLst/>
            </a:prstGeom>
          </p:spPr>
        </p:pic>
      </p:grpSp>
      <p:grpSp>
        <p:nvGrpSpPr>
          <p:cNvPr id="63" name="Group 62"/>
          <p:cNvGrpSpPr/>
          <p:nvPr/>
        </p:nvGrpSpPr>
        <p:grpSpPr>
          <a:xfrm>
            <a:off x="3962400" y="2209800"/>
            <a:ext cx="860778" cy="836475"/>
            <a:chOff x="-1969875" y="986989"/>
            <a:chExt cx="2522282" cy="2427747"/>
          </a:xfrm>
        </p:grpSpPr>
        <p:graphicFrame>
          <p:nvGraphicFramePr>
            <p:cNvPr id="64" name="Content Placeholder 1"/>
            <p:cNvGraphicFramePr>
              <a:graphicFrameLocks/>
            </p:cNvGraphicFramePr>
            <p:nvPr>
              <p:extLst>
                <p:ext uri="{D42A27DB-BD31-4B8C-83A1-F6EECF244321}">
                  <p14:modId xmlns:p14="http://schemas.microsoft.com/office/powerpoint/2010/main" val="68875337"/>
                </p:ext>
              </p:extLst>
            </p:nvPr>
          </p:nvGraphicFramePr>
          <p:xfrm>
            <a:off x="-1969875" y="986989"/>
            <a:ext cx="2522282" cy="2425736"/>
          </p:xfrm>
          <a:graphic>
            <a:graphicData uri="http://schemas.openxmlformats.org/drawingml/2006/chart">
              <c:chart xmlns:c="http://schemas.openxmlformats.org/drawingml/2006/chart" xmlns:r="http://schemas.openxmlformats.org/officeDocument/2006/relationships" r:id="rId12"/>
            </a:graphicData>
          </a:graphic>
        </p:graphicFrame>
        <p:pic>
          <p:nvPicPr>
            <p:cNvPr id="65" name="Picture 64" descr="node2.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9695" y="1568777"/>
              <a:ext cx="610987" cy="610989"/>
            </a:xfrm>
            <a:prstGeom prst="rect">
              <a:avLst/>
            </a:prstGeom>
          </p:spPr>
        </p:pic>
        <p:pic>
          <p:nvPicPr>
            <p:cNvPr id="66" name="Picture 65" descr="node3.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1705" y="2379662"/>
              <a:ext cx="613181" cy="613183"/>
            </a:xfrm>
            <a:prstGeom prst="rect">
              <a:avLst/>
            </a:prstGeom>
          </p:spPr>
        </p:pic>
        <p:pic>
          <p:nvPicPr>
            <p:cNvPr id="67" name="Picture 66" descr="node4.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8191" y="2803747"/>
              <a:ext cx="610987" cy="610989"/>
            </a:xfrm>
            <a:prstGeom prst="rect">
              <a:avLst/>
            </a:prstGeom>
          </p:spPr>
        </p:pic>
        <p:pic>
          <p:nvPicPr>
            <p:cNvPr id="68" name="Picture 67" descr="node5.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81126" y="2394760"/>
              <a:ext cx="613181" cy="613181"/>
            </a:xfrm>
            <a:prstGeom prst="rect">
              <a:avLst/>
            </a:prstGeom>
          </p:spPr>
        </p:pic>
        <p:pic>
          <p:nvPicPr>
            <p:cNvPr id="69" name="Picture 68" descr="node6.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10429" y="1518990"/>
              <a:ext cx="610987" cy="610989"/>
            </a:xfrm>
            <a:prstGeom prst="rect">
              <a:avLst/>
            </a:prstGeom>
          </p:spPr>
        </p:pic>
        <p:pic>
          <p:nvPicPr>
            <p:cNvPr id="70" name="Picture 69" descr="node1.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04977" y="1067837"/>
              <a:ext cx="640518" cy="640519"/>
            </a:xfrm>
            <a:prstGeom prst="rect">
              <a:avLst/>
            </a:prstGeom>
          </p:spPr>
        </p:pic>
      </p:grpSp>
      <p:grpSp>
        <p:nvGrpSpPr>
          <p:cNvPr id="71" name="Group 70"/>
          <p:cNvGrpSpPr/>
          <p:nvPr/>
        </p:nvGrpSpPr>
        <p:grpSpPr>
          <a:xfrm>
            <a:off x="7239000" y="2438400"/>
            <a:ext cx="860778" cy="836475"/>
            <a:chOff x="-1969875" y="986989"/>
            <a:chExt cx="2522282" cy="2427747"/>
          </a:xfrm>
        </p:grpSpPr>
        <p:graphicFrame>
          <p:nvGraphicFramePr>
            <p:cNvPr id="72" name="Content Placeholder 1"/>
            <p:cNvGraphicFramePr>
              <a:graphicFrameLocks/>
            </p:cNvGraphicFramePr>
            <p:nvPr>
              <p:extLst>
                <p:ext uri="{D42A27DB-BD31-4B8C-83A1-F6EECF244321}">
                  <p14:modId xmlns:p14="http://schemas.microsoft.com/office/powerpoint/2010/main" val="4167977493"/>
                </p:ext>
              </p:extLst>
            </p:nvPr>
          </p:nvGraphicFramePr>
          <p:xfrm>
            <a:off x="-1969875" y="986989"/>
            <a:ext cx="2522282" cy="2425736"/>
          </p:xfrm>
          <a:graphic>
            <a:graphicData uri="http://schemas.openxmlformats.org/drawingml/2006/chart">
              <c:chart xmlns:c="http://schemas.openxmlformats.org/drawingml/2006/chart" xmlns:r="http://schemas.openxmlformats.org/officeDocument/2006/relationships" r:id="rId13"/>
            </a:graphicData>
          </a:graphic>
        </p:graphicFrame>
        <p:pic>
          <p:nvPicPr>
            <p:cNvPr id="73" name="Picture 72" descr="node2.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9695" y="1568777"/>
              <a:ext cx="610987" cy="610989"/>
            </a:xfrm>
            <a:prstGeom prst="rect">
              <a:avLst/>
            </a:prstGeom>
          </p:spPr>
        </p:pic>
        <p:pic>
          <p:nvPicPr>
            <p:cNvPr id="74" name="Picture 73" descr="node3.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1705" y="2379662"/>
              <a:ext cx="613181" cy="613183"/>
            </a:xfrm>
            <a:prstGeom prst="rect">
              <a:avLst/>
            </a:prstGeom>
          </p:spPr>
        </p:pic>
        <p:pic>
          <p:nvPicPr>
            <p:cNvPr id="75" name="Picture 74" descr="node4.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8191" y="2803747"/>
              <a:ext cx="610987" cy="610989"/>
            </a:xfrm>
            <a:prstGeom prst="rect">
              <a:avLst/>
            </a:prstGeom>
          </p:spPr>
        </p:pic>
        <p:pic>
          <p:nvPicPr>
            <p:cNvPr id="76" name="Picture 75" descr="node5.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81126" y="2394760"/>
              <a:ext cx="613181" cy="613181"/>
            </a:xfrm>
            <a:prstGeom prst="rect">
              <a:avLst/>
            </a:prstGeom>
          </p:spPr>
        </p:pic>
        <p:pic>
          <p:nvPicPr>
            <p:cNvPr id="77" name="Picture 76" descr="node6.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10429" y="1518990"/>
              <a:ext cx="610987" cy="610989"/>
            </a:xfrm>
            <a:prstGeom prst="rect">
              <a:avLst/>
            </a:prstGeom>
          </p:spPr>
        </p:pic>
        <p:pic>
          <p:nvPicPr>
            <p:cNvPr id="78" name="Picture 77" descr="node1.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04977" y="1067837"/>
              <a:ext cx="640518" cy="640519"/>
            </a:xfrm>
            <a:prstGeom prst="rect">
              <a:avLst/>
            </a:prstGeom>
          </p:spPr>
        </p:pic>
      </p:grpSp>
      <p:cxnSp>
        <p:nvCxnSpPr>
          <p:cNvPr id="5" name="Curved Connector 4"/>
          <p:cNvCxnSpPr>
            <a:endCxn id="61" idx="1"/>
          </p:cNvCxnSpPr>
          <p:nvPr/>
        </p:nvCxnSpPr>
        <p:spPr bwMode="auto">
          <a:xfrm flipV="1">
            <a:off x="0" y="3004770"/>
            <a:ext cx="931333" cy="500430"/>
          </a:xfrm>
          <a:prstGeom prst="curvedConnector3">
            <a:avLst/>
          </a:prstGeom>
          <a:solidFill>
            <a:schemeClr val="accent1"/>
          </a:solidFill>
          <a:ln w="152400" cap="flat" cmpd="tri"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2" name="Curved Connector 81"/>
          <p:cNvCxnSpPr>
            <a:endCxn id="64" idx="1"/>
          </p:cNvCxnSpPr>
          <p:nvPr/>
        </p:nvCxnSpPr>
        <p:spPr bwMode="auto">
          <a:xfrm flipV="1">
            <a:off x="1752600" y="2627691"/>
            <a:ext cx="2209800" cy="387339"/>
          </a:xfrm>
          <a:prstGeom prst="curvedConnector3">
            <a:avLst/>
          </a:prstGeom>
          <a:solidFill>
            <a:schemeClr val="accent1"/>
          </a:solidFill>
          <a:ln w="152400" cap="flat" cmpd="tri"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4" name="Curved Connector 83"/>
          <p:cNvCxnSpPr>
            <a:endCxn id="72" idx="1"/>
          </p:cNvCxnSpPr>
          <p:nvPr/>
        </p:nvCxnSpPr>
        <p:spPr bwMode="auto">
          <a:xfrm>
            <a:off x="4870224" y="2564430"/>
            <a:ext cx="2368776" cy="291861"/>
          </a:xfrm>
          <a:prstGeom prst="curvedConnector3">
            <a:avLst/>
          </a:prstGeom>
          <a:solidFill>
            <a:schemeClr val="accent1"/>
          </a:solidFill>
          <a:ln w="152400" cap="flat" cmpd="tri"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Curved Connector 86"/>
          <p:cNvCxnSpPr>
            <a:endCxn id="72" idx="3"/>
          </p:cNvCxnSpPr>
          <p:nvPr/>
        </p:nvCxnSpPr>
        <p:spPr bwMode="auto">
          <a:xfrm rot="10800000">
            <a:off x="8099779" y="2856291"/>
            <a:ext cx="1055513" cy="462642"/>
          </a:xfrm>
          <a:prstGeom prst="curvedConnector3">
            <a:avLst/>
          </a:prstGeom>
          <a:solidFill>
            <a:schemeClr val="accent1"/>
          </a:solidFill>
          <a:ln w="152400" cap="flat" cmpd="tri"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ounded Rectangle 12"/>
          <p:cNvSpPr/>
          <p:nvPr/>
        </p:nvSpPr>
        <p:spPr bwMode="auto">
          <a:xfrm>
            <a:off x="4953000" y="3886200"/>
            <a:ext cx="3733800" cy="2362200"/>
          </a:xfrm>
          <a:prstGeom prst="roundRect">
            <a:avLst/>
          </a:prstGeom>
          <a:solidFill>
            <a:schemeClr val="bg1">
              <a:lumMod val="75000"/>
              <a:alpha val="34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3" name="Rounded Rectangle 92"/>
          <p:cNvSpPr/>
          <p:nvPr/>
        </p:nvSpPr>
        <p:spPr bwMode="auto">
          <a:xfrm>
            <a:off x="609600" y="3886200"/>
            <a:ext cx="3733800" cy="2362200"/>
          </a:xfrm>
          <a:prstGeom prst="roundRect">
            <a:avLst/>
          </a:prstGeom>
          <a:solidFill>
            <a:schemeClr val="bg1">
              <a:lumMod val="75000"/>
              <a:alpha val="34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4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6" name="TextBox 115"/>
          <p:cNvSpPr txBox="1"/>
          <p:nvPr/>
        </p:nvSpPr>
        <p:spPr>
          <a:xfrm>
            <a:off x="650457" y="3903528"/>
            <a:ext cx="4042092" cy="707886"/>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solidFill>
                  <a:sysClr val="windowText" lastClr="000000"/>
                </a:solidFill>
                <a:effectLst/>
                <a:uLnTx/>
                <a:uFillTx/>
                <a:latin typeface="Lucida Grande"/>
                <a:cs typeface="Lucida Grande"/>
              </a:rPr>
              <a:t>Riak automatically replicates </a:t>
            </a:r>
            <a:r>
              <a:rPr kumimoji="0" lang="en-US" sz="2000" b="1" i="0" u="none" strike="noStrike" kern="0" cap="none" spc="0" normalizeH="0" baseline="0" noProof="0" dirty="0" smtClean="0">
                <a:ln>
                  <a:noFill/>
                </a:ln>
                <a:solidFill>
                  <a:sysClr val="windowText" lastClr="000000"/>
                </a:solidFill>
                <a:effectLst/>
                <a:uLnTx/>
                <a:uFillTx/>
                <a:latin typeface="Lucida Grande"/>
                <a:cs typeface="Lucida Grande"/>
              </a:rPr>
              <a:t>between clusters</a:t>
            </a:r>
            <a:endParaRPr kumimoji="0" lang="en-US" sz="2000" b="1" i="0" u="none" strike="noStrike" kern="0" cap="none" spc="0" normalizeH="0" baseline="0" noProof="0" dirty="0">
              <a:ln>
                <a:noFill/>
              </a:ln>
              <a:solidFill>
                <a:sysClr val="windowText" lastClr="000000"/>
              </a:solidFill>
              <a:effectLst/>
              <a:uLnTx/>
              <a:uFillTx/>
              <a:latin typeface="Lucida Grande"/>
              <a:cs typeface="Lucida Grande"/>
            </a:endParaRPr>
          </a:p>
        </p:txBody>
      </p:sp>
      <p:sp>
        <p:nvSpPr>
          <p:cNvPr id="117" name="Rectangle 116"/>
          <p:cNvSpPr/>
          <p:nvPr/>
        </p:nvSpPr>
        <p:spPr>
          <a:xfrm>
            <a:off x="999435" y="4678740"/>
            <a:ext cx="3496366" cy="1569660"/>
          </a:xfrm>
          <a:prstGeom prst="rect">
            <a:avLst/>
          </a:prstGeom>
        </p:spPr>
        <p:txBody>
          <a:bodyPr wrap="square">
            <a:spAutoFit/>
          </a:bodyPr>
          <a:lstStyle/>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Configurable number of remote replicas</a:t>
            </a:r>
          </a:p>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Options for real-time sync and full</a:t>
            </a:r>
            <a:r>
              <a:rPr kumimoji="0" lang="en-US" sz="1600" b="0" i="0" u="none" strike="noStrike" kern="0" cap="none" spc="0" normalizeH="0" noProof="0" dirty="0" smtClean="0">
                <a:ln>
                  <a:noFill/>
                </a:ln>
                <a:solidFill>
                  <a:prstClr val="black"/>
                </a:solidFill>
                <a:effectLst/>
                <a:uLnTx/>
                <a:uFillTx/>
                <a:latin typeface="Lucida Grande"/>
                <a:cs typeface="Lucida Grande"/>
              </a:rPr>
              <a:t> </a:t>
            </a:r>
            <a:r>
              <a:rPr kumimoji="0" lang="en-US" sz="1600" b="0" i="0" u="none" strike="noStrike" kern="0" cap="none" spc="0" normalizeH="0" baseline="0" noProof="0" dirty="0" smtClean="0">
                <a:ln>
                  <a:noFill/>
                </a:ln>
                <a:solidFill>
                  <a:prstClr val="black"/>
                </a:solidFill>
                <a:effectLst/>
                <a:uLnTx/>
                <a:uFillTx/>
                <a:latin typeface="Lucida Grande"/>
                <a:cs typeface="Lucida Grande"/>
              </a:rPr>
              <a:t>sync</a:t>
            </a:r>
          </a:p>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Spanning tree support for cascading replication </a:t>
            </a:r>
          </a:p>
        </p:txBody>
      </p:sp>
      <p:sp>
        <p:nvSpPr>
          <p:cNvPr id="124" name="TextBox 123"/>
          <p:cNvSpPr txBox="1"/>
          <p:nvPr/>
        </p:nvSpPr>
        <p:spPr>
          <a:xfrm>
            <a:off x="5101908" y="3914836"/>
            <a:ext cx="4042092" cy="707886"/>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ysClr val="windowText" lastClr="000000"/>
                </a:solidFill>
                <a:effectLst/>
                <a:uLnTx/>
                <a:uFillTx/>
                <a:latin typeface="Lucida Grande"/>
                <a:cs typeface="Lucida Grande"/>
              </a:rPr>
              <a:t>Geo-Data Locality </a:t>
            </a:r>
            <a:r>
              <a:rPr kumimoji="0" lang="en-US" sz="2000" b="0" i="0" u="none" strike="noStrike" kern="0" cap="none" spc="0" normalizeH="0" baseline="0" noProof="0" dirty="0" smtClean="0">
                <a:ln>
                  <a:noFill/>
                </a:ln>
                <a:solidFill>
                  <a:sysClr val="windowText" lastClr="000000"/>
                </a:solidFill>
                <a:effectLst/>
                <a:uLnTx/>
                <a:uFillTx/>
                <a:latin typeface="Lucida Grande"/>
                <a:cs typeface="Lucida Grande"/>
              </a:rPr>
              <a:t>allows localized data processing</a:t>
            </a:r>
            <a:endParaRPr kumimoji="0" lang="en-US" sz="2000" b="1" i="0" u="none" strike="noStrike" kern="0" cap="none" spc="0" normalizeH="0" baseline="0" noProof="0" dirty="0">
              <a:ln>
                <a:noFill/>
              </a:ln>
              <a:solidFill>
                <a:sysClr val="windowText" lastClr="000000"/>
              </a:solidFill>
              <a:effectLst/>
              <a:uLnTx/>
              <a:uFillTx/>
              <a:latin typeface="Lucida Grande"/>
              <a:cs typeface="Lucida Grande"/>
            </a:endParaRPr>
          </a:p>
        </p:txBody>
      </p:sp>
      <p:sp>
        <p:nvSpPr>
          <p:cNvPr id="125" name="Rectangle 124"/>
          <p:cNvSpPr/>
          <p:nvPr/>
        </p:nvSpPr>
        <p:spPr>
          <a:xfrm>
            <a:off x="5450887" y="4690048"/>
            <a:ext cx="3235914" cy="1323439"/>
          </a:xfrm>
          <a:prstGeom prst="rect">
            <a:avLst/>
          </a:prstGeom>
        </p:spPr>
        <p:txBody>
          <a:bodyPr wrap="square">
            <a:spAutoFit/>
          </a:bodyPr>
          <a:lstStyle/>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Reduced latency to </a:t>
            </a:r>
            <a:br>
              <a:rPr kumimoji="0" lang="en-US" sz="1600" b="0" i="0" u="none" strike="noStrike" kern="0" cap="none" spc="0" normalizeH="0" baseline="0" noProof="0" dirty="0" smtClean="0">
                <a:ln>
                  <a:noFill/>
                </a:ln>
                <a:solidFill>
                  <a:prstClr val="black"/>
                </a:solidFill>
                <a:effectLst/>
                <a:uLnTx/>
                <a:uFillTx/>
                <a:latin typeface="Lucida Grande"/>
                <a:cs typeface="Lucida Grande"/>
              </a:rPr>
            </a:br>
            <a:r>
              <a:rPr kumimoji="0" lang="en-US" sz="1600" b="0" i="0" u="none" strike="noStrike" kern="0" cap="none" spc="0" normalizeH="0" baseline="0" noProof="0" dirty="0" smtClean="0">
                <a:ln>
                  <a:noFill/>
                </a:ln>
                <a:solidFill>
                  <a:prstClr val="black"/>
                </a:solidFill>
                <a:effectLst/>
                <a:uLnTx/>
                <a:uFillTx/>
                <a:latin typeface="Lucida Grande"/>
                <a:cs typeface="Lucida Grande"/>
              </a:rPr>
              <a:t>end-users</a:t>
            </a:r>
          </a:p>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Allows sub 5ms responses </a:t>
            </a:r>
          </a:p>
          <a:p>
            <a:pPr marL="228600" marR="0" lvl="0" indent="-228600" algn="l" defTabSz="914400" eaLnBrk="1" fontAlgn="auto" latinLnBrk="0" hangingPunct="1">
              <a:lnSpc>
                <a:spcPct val="100000"/>
              </a:lnSpc>
              <a:spcBef>
                <a:spcPts val="0"/>
              </a:spcBef>
              <a:spcAft>
                <a:spcPts val="0"/>
              </a:spcAft>
              <a:buClrTx/>
              <a:buSzTx/>
              <a:buFont typeface="Arial"/>
              <a:buChar char="•"/>
              <a:tabLst/>
              <a:defRPr/>
            </a:pPr>
            <a:r>
              <a:rPr kumimoji="0" lang="en-US" sz="1600" b="0" i="0" u="none" strike="noStrike" kern="0" cap="none" spc="0" normalizeH="0" baseline="0" noProof="0" dirty="0" smtClean="0">
                <a:ln>
                  <a:noFill/>
                </a:ln>
                <a:solidFill>
                  <a:prstClr val="black"/>
                </a:solidFill>
                <a:effectLst/>
                <a:uLnTx/>
                <a:uFillTx/>
                <a:latin typeface="Lucida Grande"/>
                <a:cs typeface="Lucida Grande"/>
              </a:rPr>
              <a:t>Active-Active ensures continuous user experience</a:t>
            </a:r>
          </a:p>
        </p:txBody>
      </p:sp>
    </p:spTree>
    <p:extLst>
      <p:ext uri="{BB962C8B-B14F-4D97-AF65-F5344CB8AC3E}">
        <p14:creationId xmlns:p14="http://schemas.microsoft.com/office/powerpoint/2010/main" val="33529929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95978" y="2321005"/>
            <a:ext cx="7478993" cy="2215991"/>
            <a:chOff x="795978" y="2125440"/>
            <a:chExt cx="7478993" cy="2215991"/>
          </a:xfrm>
        </p:grpSpPr>
        <p:pic>
          <p:nvPicPr>
            <p:cNvPr id="5" name="Picture 4"/>
            <p:cNvPicPr>
              <a:picLocks noChangeAspect="1"/>
            </p:cNvPicPr>
            <p:nvPr/>
          </p:nvPicPr>
          <p:blipFill>
            <a:blip r:embed="rId2"/>
            <a:stretch>
              <a:fillRect/>
            </a:stretch>
          </p:blipFill>
          <p:spPr>
            <a:xfrm>
              <a:off x="795978" y="2282356"/>
              <a:ext cx="5080000" cy="1930400"/>
            </a:xfrm>
            <a:prstGeom prst="rect">
              <a:avLst/>
            </a:prstGeom>
          </p:spPr>
        </p:pic>
        <p:sp>
          <p:nvSpPr>
            <p:cNvPr id="6" name="TextBox 5"/>
            <p:cNvSpPr txBox="1"/>
            <p:nvPr/>
          </p:nvSpPr>
          <p:spPr>
            <a:xfrm>
              <a:off x="5638800" y="2125440"/>
              <a:ext cx="2636171" cy="2215991"/>
            </a:xfrm>
            <a:prstGeom prst="rect">
              <a:avLst/>
            </a:prstGeom>
            <a:noFill/>
          </p:spPr>
          <p:txBody>
            <a:bodyPr wrap="none" rtlCol="0">
              <a:spAutoFit/>
            </a:bodyPr>
            <a:lstStyle/>
            <a:p>
              <a:r>
                <a:rPr lang="en-US" sz="13800" dirty="0" smtClean="0">
                  <a:solidFill>
                    <a:srgbClr val="FE9A25"/>
                  </a:solidFill>
                  <a:latin typeface="Century Gothic"/>
                  <a:cs typeface="Century Gothic"/>
                </a:rPr>
                <a:t>2.0</a:t>
              </a:r>
            </a:p>
          </p:txBody>
        </p:sp>
      </p:grpSp>
    </p:spTree>
    <p:extLst>
      <p:ext uri="{BB962C8B-B14F-4D97-AF65-F5344CB8AC3E}">
        <p14:creationId xmlns:p14="http://schemas.microsoft.com/office/powerpoint/2010/main" val="16641342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35663" y="2461419"/>
            <a:ext cx="6472675" cy="1935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146923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63331" y="228600"/>
            <a:ext cx="3617338" cy="108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p:nvSpPr>
        <p:spPr>
          <a:xfrm>
            <a:off x="304800" y="1882914"/>
            <a:ext cx="8458200" cy="2554545"/>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b="1" kern="0" dirty="0">
                <a:solidFill>
                  <a:sysClr val="windowText" lastClr="000000"/>
                </a:solidFill>
                <a:latin typeface="Lucida Grande"/>
                <a:cs typeface="Lucida Grande"/>
              </a:rPr>
              <a:t>Riak CS </a:t>
            </a:r>
            <a:r>
              <a:rPr lang="en-US" sz="2000" kern="0" dirty="0">
                <a:solidFill>
                  <a:sysClr val="windowText" lastClr="000000"/>
                </a:solidFill>
                <a:latin typeface="Lucida Grande"/>
                <a:cs typeface="Lucida Grande"/>
              </a:rPr>
              <a:t>(Cloud Storage) is easy-to-use object storage software built on top of Riak, Basho's distributed database. Riak CS is designed to provide </a:t>
            </a:r>
            <a:r>
              <a:rPr lang="en-US" sz="2000" b="1" kern="0" dirty="0">
                <a:solidFill>
                  <a:sysClr val="windowText" lastClr="000000"/>
                </a:solidFill>
                <a:latin typeface="Lucida Grande"/>
                <a:cs typeface="Lucida Grande"/>
              </a:rPr>
              <a:t>simple</a:t>
            </a:r>
            <a:r>
              <a:rPr lang="en-US" sz="2000" kern="0" dirty="0">
                <a:solidFill>
                  <a:sysClr val="windowText" lastClr="000000"/>
                </a:solidFill>
                <a:latin typeface="Lucida Grande"/>
                <a:cs typeface="Lucida Grande"/>
              </a:rPr>
              <a:t>, </a:t>
            </a:r>
            <a:r>
              <a:rPr lang="en-US" sz="2000" b="1" kern="0" dirty="0">
                <a:solidFill>
                  <a:sysClr val="windowText" lastClr="000000"/>
                </a:solidFill>
                <a:latin typeface="Lucida Grande"/>
                <a:cs typeface="Lucida Grande"/>
              </a:rPr>
              <a:t>available</a:t>
            </a:r>
            <a:r>
              <a:rPr lang="en-US" sz="2000" kern="0" dirty="0">
                <a:solidFill>
                  <a:sysClr val="windowText" lastClr="000000"/>
                </a:solidFill>
                <a:latin typeface="Lucida Grande"/>
                <a:cs typeface="Lucida Grande"/>
              </a:rPr>
              <a:t>, </a:t>
            </a:r>
            <a:r>
              <a:rPr lang="en-US" sz="2000" b="1" kern="0" dirty="0">
                <a:solidFill>
                  <a:sysClr val="windowText" lastClr="000000"/>
                </a:solidFill>
                <a:latin typeface="Lucida Grande"/>
                <a:cs typeface="Lucida Grande"/>
              </a:rPr>
              <a:t>distributed</a:t>
            </a:r>
            <a:r>
              <a:rPr lang="en-US" sz="2000" kern="0" dirty="0">
                <a:solidFill>
                  <a:sysClr val="windowText" lastClr="000000"/>
                </a:solidFill>
                <a:latin typeface="Lucida Grande"/>
                <a:cs typeface="Lucida Grande"/>
              </a:rPr>
              <a:t> cloud storage at any scale, and can be used to build cloud architectures—be they public or private—or as storage infrastructure for heavy-duty applications and services. </a:t>
            </a:r>
            <a:r>
              <a:rPr lang="en-US" sz="2000" b="1" kern="0" dirty="0">
                <a:solidFill>
                  <a:sysClr val="windowText" lastClr="000000"/>
                </a:solidFill>
                <a:latin typeface="Lucida Grande"/>
                <a:cs typeface="Lucida Grande"/>
              </a:rPr>
              <a:t>Riak CS's API is Amazon S3 </a:t>
            </a:r>
            <a:r>
              <a:rPr lang="en-US" sz="2000" kern="0" dirty="0">
                <a:solidFill>
                  <a:sysClr val="windowText" lastClr="000000"/>
                </a:solidFill>
                <a:latin typeface="Lucida Grande"/>
                <a:cs typeface="Lucida Grande"/>
              </a:rPr>
              <a:t>compatible and supports per-tenant reporting for use cases involving billing and metering</a:t>
            </a:r>
            <a:endParaRPr lang="en-US" sz="2000" kern="0" dirty="0" smtClean="0">
              <a:solidFill>
                <a:sysClr val="windowText" lastClr="000000"/>
              </a:solidFill>
              <a:latin typeface="Lucida Grande"/>
              <a:cs typeface="Lucida Grande"/>
            </a:endParaRPr>
          </a:p>
        </p:txBody>
      </p:sp>
    </p:spTree>
    <p:extLst>
      <p:ext uri="{BB962C8B-B14F-4D97-AF65-F5344CB8AC3E}">
        <p14:creationId xmlns:p14="http://schemas.microsoft.com/office/powerpoint/2010/main" val="34186200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1066800"/>
            <a:ext cx="7658100" cy="5577931"/>
          </a:xfrm>
          <a:prstGeom prst="rect">
            <a:avLst/>
          </a:prstGeom>
        </p:spPr>
      </p:pic>
      <p:sp>
        <p:nvSpPr>
          <p:cNvPr id="7" name="Oval 6"/>
          <p:cNvSpPr/>
          <p:nvPr/>
        </p:nvSpPr>
        <p:spPr>
          <a:xfrm>
            <a:off x="438150" y="5105400"/>
            <a:ext cx="1373407" cy="1204426"/>
          </a:xfrm>
          <a:prstGeom prst="ellipse">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Box 5"/>
          <p:cNvSpPr txBox="1"/>
          <p:nvPr/>
        </p:nvSpPr>
        <p:spPr>
          <a:xfrm>
            <a:off x="439957" y="5105400"/>
            <a:ext cx="1304057" cy="1169551"/>
          </a:xfrm>
          <a:prstGeom prst="rect">
            <a:avLst/>
          </a:prstGeom>
          <a:noFill/>
        </p:spPr>
        <p:txBody>
          <a:bodyPr wrap="square" rtlCol="0">
            <a:spAutoFit/>
          </a:bodyPr>
          <a:lstStyle/>
          <a:p>
            <a:pPr algn="ctr"/>
            <a:r>
              <a:rPr lang="en-US" sz="1400" dirty="0" smtClean="0">
                <a:latin typeface="Lucida Grande"/>
                <a:cs typeface="Lucida Grande"/>
              </a:rPr>
              <a:t>Now Supporting </a:t>
            </a:r>
            <a:r>
              <a:rPr lang="en-US" sz="1400" b="1" dirty="0" smtClean="0">
                <a:latin typeface="Lucida Grande"/>
                <a:cs typeface="Lucida Grande"/>
              </a:rPr>
              <a:t>AWS S3 </a:t>
            </a:r>
            <a:r>
              <a:rPr lang="en-US" sz="1400" i="1" dirty="0" smtClean="0">
                <a:latin typeface="Lucida Grande"/>
                <a:cs typeface="Lucida Grande"/>
              </a:rPr>
              <a:t>and</a:t>
            </a:r>
            <a:r>
              <a:rPr lang="en-US" sz="1400" dirty="0" smtClean="0">
                <a:latin typeface="Lucida Grande"/>
                <a:cs typeface="Lucida Grande"/>
              </a:rPr>
              <a:t> </a:t>
            </a:r>
            <a:r>
              <a:rPr lang="en-US" sz="1400" dirty="0" err="1" smtClean="0">
                <a:latin typeface="Lucida Grande"/>
                <a:cs typeface="Lucida Grande"/>
              </a:rPr>
              <a:t>OpenStack</a:t>
            </a:r>
            <a:r>
              <a:rPr lang="en-US" sz="1400" dirty="0" smtClean="0">
                <a:latin typeface="Lucida Grande"/>
                <a:cs typeface="Lucida Grande"/>
              </a:rPr>
              <a:t> </a:t>
            </a:r>
            <a:r>
              <a:rPr lang="en-US" sz="1400" b="1" dirty="0" smtClean="0">
                <a:latin typeface="Lucida Grande"/>
                <a:cs typeface="Lucida Grande"/>
              </a:rPr>
              <a:t>Swift</a:t>
            </a:r>
            <a:r>
              <a:rPr lang="en-US" sz="1400" dirty="0" smtClean="0">
                <a:latin typeface="Lucida Grande"/>
                <a:cs typeface="Lucida Grande"/>
              </a:rPr>
              <a:t> API</a:t>
            </a:r>
            <a:endParaRPr lang="en-US" sz="1400" dirty="0">
              <a:latin typeface="Lucida Grande"/>
              <a:cs typeface="Lucida Grande"/>
            </a:endParaRPr>
          </a:p>
        </p:txBody>
      </p:sp>
      <p:sp>
        <p:nvSpPr>
          <p:cNvPr id="10" name="Title 1"/>
          <p:cNvSpPr txBox="1">
            <a:spLocks/>
          </p:cNvSpPr>
          <p:nvPr/>
        </p:nvSpPr>
        <p:spPr bwMode="auto">
          <a:xfrm>
            <a:off x="0" y="1"/>
            <a:ext cx="9144000" cy="11429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25400" tIns="25400" rIns="25400" bIns="25400" numCol="1" anchor="ctr" anchorCtr="0" compatLnSpc="1">
            <a:prstTxWarp prst="textNoShape">
              <a:avLst/>
            </a:prstTxWarp>
          </a:bodyPr>
          <a:lstStyle>
            <a:lvl1pPr algn="l" rtl="0" eaLnBrk="0" fontAlgn="base" hangingPunct="0">
              <a:spcBef>
                <a:spcPct val="0"/>
              </a:spcBef>
              <a:spcAft>
                <a:spcPct val="0"/>
              </a:spcAft>
              <a:defRPr sz="2000" b="1"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a:lstStyle>
          <a:p>
            <a:pPr algn="ctr"/>
            <a:r>
              <a:rPr lang="en-US" sz="4400" b="0" dirty="0" smtClean="0"/>
              <a:t>How RiakCS Works</a:t>
            </a:r>
            <a:endParaRPr lang="en-US" sz="4400" b="0" dirty="0"/>
          </a:p>
        </p:txBody>
      </p:sp>
    </p:spTree>
    <p:extLst>
      <p:ext uri="{BB962C8B-B14F-4D97-AF65-F5344CB8AC3E}">
        <p14:creationId xmlns:p14="http://schemas.microsoft.com/office/powerpoint/2010/main" val="19772981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85752855"/>
              </p:ext>
            </p:extLst>
          </p:nvPr>
        </p:nvGraphicFramePr>
        <p:xfrm>
          <a:off x="457200" y="1153154"/>
          <a:ext cx="8335091" cy="5019046"/>
        </p:xfrm>
        <a:graphic>
          <a:graphicData uri="http://schemas.openxmlformats.org/drawingml/2006/table">
            <a:tbl>
              <a:tblPr firstRow="1" bandRow="1">
                <a:tableStyleId>{775DCB02-9BB8-47FD-8907-85C794F793BA}</a:tableStyleId>
              </a:tblPr>
              <a:tblGrid>
                <a:gridCol w="1553291"/>
                <a:gridCol w="3695700"/>
                <a:gridCol w="3086100"/>
              </a:tblGrid>
              <a:tr h="458037">
                <a:tc>
                  <a:txBody>
                    <a:bodyPr/>
                    <a:lstStyle/>
                    <a:p>
                      <a:r>
                        <a:rPr lang="en-US" sz="1800" dirty="0" smtClean="0"/>
                        <a:t>Feature</a:t>
                      </a:r>
                      <a:endParaRPr lang="en-US" sz="1800" b="1" dirty="0">
                        <a:solidFill>
                          <a:srgbClr val="000000"/>
                        </a:solidFill>
                        <a:latin typeface="Helvetica"/>
                        <a:cs typeface="Helvetica"/>
                      </a:endParaRPr>
                    </a:p>
                  </a:txBody>
                  <a:tcPr marL="91449" marR="91449" marT="45734" marB="45734"/>
                </a:tc>
                <a:tc>
                  <a:txBody>
                    <a:bodyPr/>
                    <a:lstStyle/>
                    <a:p>
                      <a:pPr lvl="0">
                        <a:spcBef>
                          <a:spcPts val="1000"/>
                        </a:spcBef>
                      </a:pPr>
                      <a:r>
                        <a:rPr lang="en-US" sz="1800" dirty="0" smtClean="0"/>
                        <a:t>Description</a:t>
                      </a:r>
                      <a:endParaRPr lang="en-US" sz="1800" b="1" dirty="0">
                        <a:solidFill>
                          <a:srgbClr val="000000"/>
                        </a:solidFill>
                        <a:latin typeface="Helvetica"/>
                        <a:cs typeface="Helvetica"/>
                      </a:endParaRPr>
                    </a:p>
                  </a:txBody>
                  <a:tcPr marL="91449" marR="91449" marT="45734" marB="45734"/>
                </a:tc>
                <a:tc>
                  <a:txBody>
                    <a:bodyPr/>
                    <a:lstStyle/>
                    <a:p>
                      <a:pPr lvl="0">
                        <a:spcBef>
                          <a:spcPts val="1000"/>
                        </a:spcBef>
                      </a:pPr>
                      <a:r>
                        <a:rPr lang="en-US" sz="1800" dirty="0" smtClean="0"/>
                        <a:t>Business value</a:t>
                      </a:r>
                      <a:endParaRPr lang="en-US" sz="1800" b="1" dirty="0">
                        <a:solidFill>
                          <a:srgbClr val="000000"/>
                        </a:solidFill>
                        <a:latin typeface="Helvetica"/>
                        <a:cs typeface="Helvetica"/>
                      </a:endParaRPr>
                    </a:p>
                  </a:txBody>
                  <a:tcPr marL="91449" marR="91449" marT="45734" marB="45734"/>
                </a:tc>
              </a:tr>
              <a:tr h="741514">
                <a:tc>
                  <a:txBody>
                    <a:bodyPr/>
                    <a:lstStyle/>
                    <a:p>
                      <a:pPr marL="91440" lvl="0" algn="l" rtl="0" latinLnBrk="0">
                        <a:spcBef>
                          <a:spcPts val="0"/>
                        </a:spcBef>
                        <a:spcAft>
                          <a:spcPts val="0"/>
                        </a:spcAft>
                      </a:pPr>
                      <a:r>
                        <a:rPr lang="en-US" sz="1400" dirty="0">
                          <a:effectLst/>
                        </a:rPr>
                        <a:t>Reliability</a:t>
                      </a:r>
                    </a:p>
                  </a:txBody>
                  <a:tcPr marL="0" marR="0" marT="0" marB="0" anchor="ctr"/>
                </a:tc>
                <a:tc>
                  <a:txBody>
                    <a:bodyPr/>
                    <a:lstStyle/>
                    <a:p>
                      <a:pPr marL="91440" lvl="0" algn="l" rtl="0" latinLnBrk="0">
                        <a:spcBef>
                          <a:spcPts val="0"/>
                        </a:spcBef>
                        <a:spcAft>
                          <a:spcPts val="0"/>
                        </a:spcAft>
                      </a:pPr>
                      <a:r>
                        <a:rPr lang="en-US" sz="1400" dirty="0" smtClean="0">
                          <a:effectLst/>
                        </a:rPr>
                        <a:t>Highly </a:t>
                      </a:r>
                      <a:r>
                        <a:rPr lang="en-US" sz="1400" dirty="0">
                          <a:effectLst/>
                        </a:rPr>
                        <a:t>available, fault‐tolerant </a:t>
                      </a:r>
                      <a:r>
                        <a:rPr lang="en-US" sz="1400" dirty="0" smtClean="0">
                          <a:effectLst/>
                        </a:rPr>
                        <a:t>storage</a:t>
                      </a:r>
                      <a:endParaRPr lang="en-US" sz="1400" dirty="0">
                        <a:effectLst/>
                      </a:endParaRPr>
                    </a:p>
                  </a:txBody>
                  <a:tcPr marL="0" marR="0" marT="0" marB="0" anchor="ctr"/>
                </a:tc>
                <a:tc>
                  <a:txBody>
                    <a:bodyPr/>
                    <a:lstStyle/>
                    <a:p>
                      <a:pPr marL="91440" lvl="0" algn="l" rtl="0" latinLnBrk="0">
                        <a:spcBef>
                          <a:spcPts val="1000"/>
                        </a:spcBef>
                        <a:spcAft>
                          <a:spcPts val="0"/>
                        </a:spcAft>
                      </a:pPr>
                      <a:r>
                        <a:rPr lang="en-US" sz="1400" dirty="0" smtClean="0">
                          <a:effectLst/>
                        </a:rPr>
                        <a:t>Store </a:t>
                      </a:r>
                      <a:r>
                        <a:rPr lang="en-US" sz="1400" dirty="0">
                          <a:effectLst/>
                        </a:rPr>
                        <a:t>mission critical data and not worry about data loss</a:t>
                      </a:r>
                    </a:p>
                  </a:txBody>
                  <a:tcPr marL="0" marR="0" marT="0" marB="0" anchor="ctr"/>
                </a:tc>
              </a:tr>
              <a:tr h="741514">
                <a:tc>
                  <a:txBody>
                    <a:bodyPr/>
                    <a:lstStyle/>
                    <a:p>
                      <a:pPr marL="91440" marR="0" lvl="0" indent="0" algn="l" rtl="0" latinLnBrk="0">
                        <a:spcBef>
                          <a:spcPts val="0"/>
                        </a:spcBef>
                        <a:spcAft>
                          <a:spcPts val="0"/>
                        </a:spcAft>
                      </a:pPr>
                      <a:r>
                        <a:rPr lang="en-US" sz="1400" dirty="0">
                          <a:effectLst/>
                        </a:rPr>
                        <a:t>Large object support</a:t>
                      </a:r>
                    </a:p>
                  </a:txBody>
                  <a:tcPr marL="0" marR="0" marT="0" marB="0" anchor="ctr"/>
                </a:tc>
                <a:tc>
                  <a:txBody>
                    <a:bodyPr/>
                    <a:lstStyle/>
                    <a:p>
                      <a:pPr marL="91440" marR="0" lvl="0" indent="0" algn="l" rtl="0" latinLnBrk="0">
                        <a:spcBef>
                          <a:spcPts val="0"/>
                        </a:spcBef>
                        <a:spcAft>
                          <a:spcPts val="0"/>
                        </a:spcAft>
                      </a:pPr>
                      <a:r>
                        <a:rPr lang="en-US" sz="1400" dirty="0" smtClean="0">
                          <a:effectLst/>
                        </a:rPr>
                        <a:t>Store </a:t>
                      </a:r>
                      <a:r>
                        <a:rPr lang="en-US" sz="1400" dirty="0">
                          <a:effectLst/>
                        </a:rPr>
                        <a:t>objects </a:t>
                      </a:r>
                      <a:r>
                        <a:rPr lang="en-US" sz="1400" dirty="0" smtClean="0">
                          <a:effectLst/>
                        </a:rPr>
                        <a:t>up to </a:t>
                      </a:r>
                      <a:r>
                        <a:rPr lang="en-US" sz="1400" dirty="0">
                          <a:effectLst/>
                        </a:rPr>
                        <a:t>5GB for single upload and 5TB for multi-part upload</a:t>
                      </a:r>
                    </a:p>
                  </a:txBody>
                  <a:tcPr marL="0" marR="0" marT="0" marB="0" anchor="ctr"/>
                </a:tc>
                <a:tc>
                  <a:txBody>
                    <a:bodyPr/>
                    <a:lstStyle/>
                    <a:p>
                      <a:pPr marL="91440" lvl="0" algn="l" rtl="0" latinLnBrk="0">
                        <a:spcBef>
                          <a:spcPts val="1000"/>
                        </a:spcBef>
                        <a:spcAft>
                          <a:spcPts val="0"/>
                        </a:spcAft>
                      </a:pPr>
                      <a:r>
                        <a:rPr lang="en-US" sz="1400" dirty="0" smtClean="0">
                          <a:effectLst/>
                        </a:rPr>
                        <a:t>Large Object Storage</a:t>
                      </a:r>
                      <a:endParaRPr lang="en-US" sz="1400" dirty="0">
                        <a:effectLst/>
                      </a:endParaRPr>
                    </a:p>
                  </a:txBody>
                  <a:tcPr marL="0" marR="0" marT="0" marB="0" anchor="ctr"/>
                </a:tc>
              </a:tr>
              <a:tr h="741514">
                <a:tc>
                  <a:txBody>
                    <a:bodyPr/>
                    <a:lstStyle/>
                    <a:p>
                      <a:pPr marL="91440" lvl="0" algn="l" rtl="0" latinLnBrk="0">
                        <a:spcBef>
                          <a:spcPts val="0"/>
                        </a:spcBef>
                        <a:spcAft>
                          <a:spcPts val="0"/>
                        </a:spcAft>
                      </a:pPr>
                      <a:r>
                        <a:rPr lang="en-US" sz="1400" dirty="0">
                          <a:effectLst/>
                        </a:rPr>
                        <a:t>Interoperability</a:t>
                      </a:r>
                    </a:p>
                  </a:txBody>
                  <a:tcPr marL="0" marR="0" marT="0" marB="0" anchor="ctr"/>
                </a:tc>
                <a:tc>
                  <a:txBody>
                    <a:bodyPr/>
                    <a:lstStyle/>
                    <a:p>
                      <a:pPr marL="91440" marR="0" lvl="0" indent="0" algn="l" rtl="0" latinLnBrk="0">
                        <a:spcBef>
                          <a:spcPts val="0"/>
                        </a:spcBef>
                        <a:spcAft>
                          <a:spcPts val="0"/>
                        </a:spcAft>
                        <a:buFont typeface="Arial"/>
                        <a:buNone/>
                      </a:pPr>
                      <a:r>
                        <a:rPr lang="en-US" sz="1400" dirty="0" smtClean="0">
                          <a:effectLst/>
                        </a:rPr>
                        <a:t>- S3</a:t>
                      </a:r>
                      <a:r>
                        <a:rPr lang="en-US" sz="1400" dirty="0">
                          <a:effectLst/>
                        </a:rPr>
                        <a:t>‐compatible API and </a:t>
                      </a:r>
                      <a:r>
                        <a:rPr lang="en-US" sz="1400" dirty="0" smtClean="0">
                          <a:effectLst/>
                        </a:rPr>
                        <a:t>authentication</a:t>
                      </a:r>
                    </a:p>
                    <a:p>
                      <a:pPr marL="91440" marR="0" lvl="0" indent="0" algn="l" rtl="0" latinLnBrk="0">
                        <a:spcBef>
                          <a:spcPts val="0"/>
                        </a:spcBef>
                        <a:spcAft>
                          <a:spcPts val="0"/>
                        </a:spcAft>
                        <a:buFontTx/>
                        <a:buNone/>
                      </a:pPr>
                      <a:r>
                        <a:rPr lang="en-US" sz="1400" dirty="0" smtClean="0">
                          <a:effectLst/>
                        </a:rPr>
                        <a:t>- </a:t>
                      </a:r>
                      <a:r>
                        <a:rPr lang="en-US" sz="1400" dirty="0" err="1" smtClean="0">
                          <a:effectLst/>
                        </a:rPr>
                        <a:t>OpenStack</a:t>
                      </a:r>
                      <a:r>
                        <a:rPr lang="en-US" sz="1400" dirty="0" smtClean="0">
                          <a:effectLst/>
                        </a:rPr>
                        <a:t> integration, Object</a:t>
                      </a:r>
                      <a:r>
                        <a:rPr lang="en-US" sz="1400" baseline="0" dirty="0" smtClean="0">
                          <a:effectLst/>
                        </a:rPr>
                        <a:t> </a:t>
                      </a:r>
                      <a:r>
                        <a:rPr lang="en-US" sz="1400" dirty="0" smtClean="0">
                          <a:effectLst/>
                        </a:rPr>
                        <a:t>Storage     API </a:t>
                      </a:r>
                    </a:p>
                    <a:p>
                      <a:pPr marL="91440" marR="0" lvl="0" indent="0" algn="l" rtl="0" latinLnBrk="0">
                        <a:spcBef>
                          <a:spcPts val="0"/>
                        </a:spcBef>
                        <a:spcAft>
                          <a:spcPts val="0"/>
                        </a:spcAft>
                        <a:buFontTx/>
                        <a:buNone/>
                      </a:pPr>
                      <a:r>
                        <a:rPr lang="en-US" sz="1400" dirty="0" smtClean="0">
                          <a:effectLst/>
                        </a:rPr>
                        <a:t>- Keystone </a:t>
                      </a:r>
                      <a:r>
                        <a:rPr lang="en-US" sz="1400" dirty="0">
                          <a:effectLst/>
                        </a:rPr>
                        <a:t>authentication service</a:t>
                      </a:r>
                    </a:p>
                  </a:txBody>
                  <a:tcPr marL="0" marR="0" marT="0" marB="0" anchor="ctr"/>
                </a:tc>
                <a:tc>
                  <a:txBody>
                    <a:bodyPr/>
                    <a:lstStyle/>
                    <a:p>
                      <a:pPr marL="91440" lvl="0" algn="l" rtl="0" latinLnBrk="0">
                        <a:spcBef>
                          <a:spcPts val="1000"/>
                        </a:spcBef>
                        <a:spcAft>
                          <a:spcPts val="0"/>
                        </a:spcAft>
                      </a:pPr>
                      <a:r>
                        <a:rPr lang="en-US" sz="1400" baseline="0" dirty="0" smtClean="0">
                          <a:effectLst/>
                        </a:rPr>
                        <a:t>Easily support </a:t>
                      </a:r>
                      <a:r>
                        <a:rPr lang="en-US" sz="1400" dirty="0" smtClean="0">
                          <a:effectLst/>
                        </a:rPr>
                        <a:t>hybrid </a:t>
                      </a:r>
                      <a:r>
                        <a:rPr lang="en-US" sz="1400" dirty="0">
                          <a:effectLst/>
                        </a:rPr>
                        <a:t>cloud environment </a:t>
                      </a:r>
                    </a:p>
                  </a:txBody>
                  <a:tcPr marL="0" marR="0" marT="0" marB="0" anchor="ctr"/>
                </a:tc>
              </a:tr>
              <a:tr h="741514">
                <a:tc>
                  <a:txBody>
                    <a:bodyPr/>
                    <a:lstStyle/>
                    <a:p>
                      <a:pPr marL="91440" lvl="0" algn="l" rtl="0" latinLnBrk="0">
                        <a:spcBef>
                          <a:spcPts val="0"/>
                        </a:spcBef>
                        <a:spcAft>
                          <a:spcPts val="0"/>
                        </a:spcAft>
                      </a:pPr>
                      <a:r>
                        <a:rPr lang="en-US" sz="1400">
                          <a:effectLst/>
                        </a:rPr>
                        <a:t>User management</a:t>
                      </a:r>
                    </a:p>
                  </a:txBody>
                  <a:tcPr marL="0" marR="0" marT="0" marB="0" anchor="ctr"/>
                </a:tc>
                <a:tc>
                  <a:txBody>
                    <a:bodyPr/>
                    <a:lstStyle/>
                    <a:p>
                      <a:pPr marL="91440" lvl="0" algn="l" rtl="0" latinLnBrk="0">
                        <a:spcBef>
                          <a:spcPts val="0"/>
                        </a:spcBef>
                        <a:spcAft>
                          <a:spcPts val="0"/>
                        </a:spcAft>
                      </a:pPr>
                      <a:r>
                        <a:rPr lang="en-US" sz="1400" dirty="0" smtClean="0">
                          <a:effectLst/>
                        </a:rPr>
                        <a:t>Multi</a:t>
                      </a:r>
                      <a:r>
                        <a:rPr lang="en-US" sz="1400" dirty="0">
                          <a:effectLst/>
                        </a:rPr>
                        <a:t>‐tenancy with per-user reporting on usage and network I/</a:t>
                      </a:r>
                      <a:r>
                        <a:rPr lang="en-US" sz="1400" dirty="0" smtClean="0">
                          <a:effectLst/>
                        </a:rPr>
                        <a:t>O</a:t>
                      </a:r>
                      <a:endParaRPr lang="en-US" sz="1400" dirty="0">
                        <a:effectLst/>
                      </a:endParaRPr>
                    </a:p>
                  </a:txBody>
                  <a:tcPr marL="0" marR="0" marT="0" marB="0" anchor="ctr"/>
                </a:tc>
                <a:tc>
                  <a:txBody>
                    <a:bodyPr/>
                    <a:lstStyle/>
                    <a:p>
                      <a:pPr marL="91440" marR="0" lvl="0" indent="0" algn="l" defTabSz="914400" rtl="0" eaLnBrk="1" fontAlgn="auto" latinLnBrk="0" hangingPunct="1">
                        <a:lnSpc>
                          <a:spcPct val="100000"/>
                        </a:lnSpc>
                        <a:spcBef>
                          <a:spcPts val="1000"/>
                        </a:spcBef>
                        <a:spcAft>
                          <a:spcPts val="0"/>
                        </a:spcAft>
                        <a:buClrTx/>
                        <a:buSzTx/>
                        <a:buFontTx/>
                        <a:buNone/>
                        <a:tabLst/>
                        <a:defRPr/>
                      </a:pPr>
                      <a:r>
                        <a:rPr lang="en-US" sz="1400" dirty="0" smtClean="0">
                          <a:effectLst/>
                        </a:rPr>
                        <a:t>Control data growth by monitoring “per-user consumption" or similar.</a:t>
                      </a:r>
                      <a:endParaRPr lang="en-US" sz="1400" dirty="0">
                        <a:effectLst/>
                      </a:endParaRPr>
                    </a:p>
                  </a:txBody>
                  <a:tcPr marL="0" marR="0" marT="0" marB="0" anchor="ctr"/>
                </a:tc>
              </a:tr>
              <a:tr h="741514">
                <a:tc>
                  <a:txBody>
                    <a:bodyPr/>
                    <a:lstStyle/>
                    <a:p>
                      <a:pPr marL="91440" lvl="0" algn="l" rtl="0" latinLnBrk="0">
                        <a:spcBef>
                          <a:spcPts val="0"/>
                        </a:spcBef>
                        <a:spcAft>
                          <a:spcPts val="0"/>
                        </a:spcAft>
                      </a:pPr>
                      <a:r>
                        <a:rPr lang="en-US" sz="1400">
                          <a:effectLst/>
                        </a:rPr>
                        <a:t>Scalability</a:t>
                      </a:r>
                    </a:p>
                  </a:txBody>
                  <a:tcPr marL="0" marR="0" marT="0" marB="0" anchor="ctr"/>
                </a:tc>
                <a:tc>
                  <a:txBody>
                    <a:bodyPr/>
                    <a:lstStyle/>
                    <a:p>
                      <a:pPr marL="91440" lvl="0" algn="l" rtl="0" latinLnBrk="0">
                        <a:spcBef>
                          <a:spcPts val="0"/>
                        </a:spcBef>
                        <a:spcAft>
                          <a:spcPts val="0"/>
                        </a:spcAft>
                      </a:pPr>
                      <a:r>
                        <a:rPr lang="en-US" sz="1400" dirty="0" smtClean="0">
                          <a:effectLst/>
                        </a:rPr>
                        <a:t>Simple </a:t>
                      </a:r>
                      <a:r>
                        <a:rPr lang="en-US" sz="1400" dirty="0">
                          <a:effectLst/>
                        </a:rPr>
                        <a:t>operational model for adding capacity</a:t>
                      </a:r>
                    </a:p>
                  </a:txBody>
                  <a:tcPr marL="0" marR="0" marT="0" marB="0" anchor="ctr"/>
                </a:tc>
                <a:tc>
                  <a:txBody>
                    <a:bodyPr/>
                    <a:lstStyle/>
                    <a:p>
                      <a:pPr marL="91440" lvl="0" algn="l" rtl="0" latinLnBrk="0">
                        <a:spcBef>
                          <a:spcPts val="1000"/>
                        </a:spcBef>
                        <a:spcAft>
                          <a:spcPts val="0"/>
                        </a:spcAft>
                      </a:pPr>
                      <a:r>
                        <a:rPr lang="en-US" sz="1400" dirty="0" smtClean="0">
                          <a:effectLst/>
                        </a:rPr>
                        <a:t>Scale</a:t>
                      </a:r>
                      <a:r>
                        <a:rPr lang="en-US" sz="1400" baseline="0" dirty="0" smtClean="0">
                          <a:effectLst/>
                        </a:rPr>
                        <a:t> up and down as needed to meet business needs</a:t>
                      </a:r>
                      <a:endParaRPr lang="en-US" sz="1400" dirty="0">
                        <a:effectLst/>
                      </a:endParaRPr>
                    </a:p>
                  </a:txBody>
                  <a:tcPr marL="0" marR="0" marT="0" marB="0" anchor="ctr"/>
                </a:tc>
              </a:tr>
              <a:tr h="741514">
                <a:tc>
                  <a:txBody>
                    <a:bodyPr/>
                    <a:lstStyle/>
                    <a:p>
                      <a:pPr marL="91440" lvl="0" algn="l" rtl="0" latinLnBrk="0">
                        <a:spcBef>
                          <a:spcPts val="0"/>
                        </a:spcBef>
                        <a:spcAft>
                          <a:spcPts val="0"/>
                        </a:spcAft>
                      </a:pPr>
                      <a:r>
                        <a:rPr lang="en-US" sz="1400" dirty="0">
                          <a:effectLst/>
                        </a:rPr>
                        <a:t>Multi-data center </a:t>
                      </a:r>
                      <a:r>
                        <a:rPr lang="en-US" sz="1400" dirty="0" smtClean="0">
                          <a:effectLst/>
                        </a:rPr>
                        <a:t>replication</a:t>
                      </a:r>
                      <a:endParaRPr lang="en-US" sz="1400" dirty="0">
                        <a:effectLst/>
                      </a:endParaRPr>
                    </a:p>
                  </a:txBody>
                  <a:tcPr marL="0" marR="0" marT="0" marB="0" anchor="ctr"/>
                </a:tc>
                <a:tc>
                  <a:txBody>
                    <a:bodyPr/>
                    <a:lstStyle/>
                    <a:p>
                      <a:pPr marL="91440" lvl="0" algn="l" rtl="0" latinLnBrk="0">
                        <a:spcBef>
                          <a:spcPts val="0"/>
                        </a:spcBef>
                        <a:spcAft>
                          <a:spcPts val="0"/>
                        </a:spcAft>
                      </a:pPr>
                      <a:r>
                        <a:rPr lang="en-US" sz="1400" dirty="0" smtClean="0">
                          <a:effectLst/>
                        </a:rPr>
                        <a:t>Multi</a:t>
                      </a:r>
                      <a:r>
                        <a:rPr lang="en-US" sz="1400" dirty="0">
                          <a:effectLst/>
                        </a:rPr>
                        <a:t>‐datacenter replication for active backups, disaster recover, and data locality</a:t>
                      </a:r>
                    </a:p>
                  </a:txBody>
                  <a:tcPr marL="0" marR="0" marT="0" marB="0" anchor="ctr"/>
                </a:tc>
                <a:tc>
                  <a:txBody>
                    <a:bodyPr/>
                    <a:lstStyle/>
                    <a:p>
                      <a:pPr marL="91440" lvl="0" algn="l" rtl="0" latinLnBrk="0">
                        <a:spcBef>
                          <a:spcPts val="1000"/>
                        </a:spcBef>
                        <a:spcAft>
                          <a:spcPts val="0"/>
                        </a:spcAft>
                      </a:pPr>
                      <a:r>
                        <a:rPr lang="en-US" sz="1400" dirty="0" smtClean="0">
                          <a:effectLst/>
                        </a:rPr>
                        <a:t>MDC </a:t>
                      </a:r>
                      <a:r>
                        <a:rPr lang="en-US" sz="1400" dirty="0">
                          <a:effectLst/>
                        </a:rPr>
                        <a:t>support to prepare for disasters </a:t>
                      </a:r>
                    </a:p>
                  </a:txBody>
                  <a:tcPr marL="0" marR="0" marT="0" marB="0" anchor="ctr"/>
                </a:tc>
              </a:tr>
            </a:tbl>
          </a:graphicData>
        </a:graphic>
      </p:graphicFrame>
      <p:sp>
        <p:nvSpPr>
          <p:cNvPr id="5" name="Title 1"/>
          <p:cNvSpPr txBox="1">
            <a:spLocks/>
          </p:cNvSpPr>
          <p:nvPr/>
        </p:nvSpPr>
        <p:spPr bwMode="auto">
          <a:xfrm>
            <a:off x="0" y="1"/>
            <a:ext cx="9144000" cy="11429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25400" tIns="25400" rIns="25400" bIns="25400" numCol="1" anchor="ctr" anchorCtr="0" compatLnSpc="1">
            <a:prstTxWarp prst="textNoShape">
              <a:avLst/>
            </a:prstTxWarp>
          </a:bodyPr>
          <a:lstStyle>
            <a:lvl1pPr algn="l" rtl="0" eaLnBrk="0" fontAlgn="base" hangingPunct="0">
              <a:spcBef>
                <a:spcPct val="0"/>
              </a:spcBef>
              <a:spcAft>
                <a:spcPct val="0"/>
              </a:spcAft>
              <a:defRPr sz="2000" b="1"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a:lstStyle>
          <a:p>
            <a:pPr algn="ctr"/>
            <a:r>
              <a:rPr lang="en-US" sz="4400" b="0" dirty="0" smtClean="0"/>
              <a:t>Features and Benefits</a:t>
            </a:r>
            <a:endParaRPr lang="en-US" sz="4400" b="0" dirty="0"/>
          </a:p>
        </p:txBody>
      </p:sp>
    </p:spTree>
    <p:extLst>
      <p:ext uri="{BB962C8B-B14F-4D97-AF65-F5344CB8AC3E}">
        <p14:creationId xmlns:p14="http://schemas.microsoft.com/office/powerpoint/2010/main" val="15826215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bwMode="auto">
          <a:xfrm>
            <a:off x="0" y="1"/>
            <a:ext cx="9144000" cy="11429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25400" tIns="25400" rIns="25400" bIns="25400" numCol="1" anchor="ctr" anchorCtr="0" compatLnSpc="1">
            <a:prstTxWarp prst="textNoShape">
              <a:avLst/>
            </a:prstTxWarp>
          </a:bodyPr>
          <a:lstStyle>
            <a:lvl1pPr algn="l" rtl="0" eaLnBrk="0" fontAlgn="base" hangingPunct="0">
              <a:spcBef>
                <a:spcPct val="0"/>
              </a:spcBef>
              <a:spcAft>
                <a:spcPct val="0"/>
              </a:spcAft>
              <a:defRPr sz="2000" b="1" i="0">
                <a:solidFill>
                  <a:srgbClr val="595959"/>
                </a:solidFill>
                <a:latin typeface="Verdana"/>
                <a:ea typeface="+mj-ea"/>
                <a:cs typeface="Verdana"/>
                <a:sym typeface="Lucida Grande" charset="0"/>
              </a:defRPr>
            </a:lvl1pPr>
            <a:lvl2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2pPr>
            <a:lvl3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3pPr>
            <a:lvl4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4pPr>
            <a:lvl5pPr algn="ctr" rtl="0" eaLnBrk="0" fontAlgn="base" hangingPunct="0">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5pPr>
            <a:lvl6pPr marL="4572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6pPr>
            <a:lvl7pPr marL="9144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7pPr>
            <a:lvl8pPr marL="13716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8pPr>
            <a:lvl9pPr marL="1828800" algn="ctr" rtl="0" fontAlgn="base">
              <a:spcBef>
                <a:spcPct val="0"/>
              </a:spcBef>
              <a:spcAft>
                <a:spcPct val="0"/>
              </a:spcAft>
              <a:defRPr sz="4400">
                <a:solidFill>
                  <a:srgbClr val="595959"/>
                </a:solidFill>
                <a:latin typeface="Lucida Grande" charset="0"/>
                <a:ea typeface="ヒラギノ角ゴ ProN W3" charset="0"/>
                <a:cs typeface="ヒラギノ角ゴ ProN W3" charset="0"/>
                <a:sym typeface="Lucida Grande" charset="0"/>
              </a:defRPr>
            </a:lvl9pPr>
          </a:lstStyle>
          <a:p>
            <a:pPr algn="ctr"/>
            <a:r>
              <a:rPr lang="en-US" sz="4400" b="0" dirty="0" smtClean="0"/>
              <a:t>Riak CS 1.5+ Improvements</a:t>
            </a:r>
            <a:endParaRPr lang="en-US" sz="4400" b="0" dirty="0"/>
          </a:p>
        </p:txBody>
      </p:sp>
      <p:graphicFrame>
        <p:nvGraphicFramePr>
          <p:cNvPr id="7" name="Table 6"/>
          <p:cNvGraphicFramePr>
            <a:graphicFrameLocks noGrp="1"/>
          </p:cNvGraphicFramePr>
          <p:nvPr>
            <p:extLst>
              <p:ext uri="{D42A27DB-BD31-4B8C-83A1-F6EECF244321}">
                <p14:modId xmlns:p14="http://schemas.microsoft.com/office/powerpoint/2010/main" val="2777403551"/>
              </p:ext>
            </p:extLst>
          </p:nvPr>
        </p:nvGraphicFramePr>
        <p:xfrm>
          <a:off x="442555" y="1219200"/>
          <a:ext cx="8258891" cy="4378332"/>
        </p:xfrm>
        <a:graphic>
          <a:graphicData uri="http://schemas.openxmlformats.org/drawingml/2006/table">
            <a:tbl>
              <a:tblPr firstRow="1" bandRow="1">
                <a:tableStyleId>{775DCB02-9BB8-47FD-8907-85C794F793BA}</a:tableStyleId>
              </a:tblPr>
              <a:tblGrid>
                <a:gridCol w="1620233"/>
                <a:gridCol w="3854972"/>
                <a:gridCol w="2783686"/>
              </a:tblGrid>
              <a:tr h="482518">
                <a:tc>
                  <a:txBody>
                    <a:bodyPr/>
                    <a:lstStyle/>
                    <a:p>
                      <a:r>
                        <a:rPr lang="en-US" sz="1600" b="1" dirty="0" smtClean="0">
                          <a:solidFill>
                            <a:schemeClr val="bg1"/>
                          </a:solidFill>
                          <a:latin typeface="Helvetica"/>
                          <a:cs typeface="Helvetica"/>
                        </a:rPr>
                        <a:t>Feature</a:t>
                      </a:r>
                      <a:endParaRPr lang="en-US" sz="1600" b="1" dirty="0">
                        <a:solidFill>
                          <a:schemeClr val="bg1"/>
                        </a:solidFill>
                        <a:latin typeface="Helvetica"/>
                        <a:cs typeface="Helvetica"/>
                      </a:endParaRPr>
                    </a:p>
                  </a:txBody>
                  <a:tcPr marL="91449" marR="91449" marT="45734" marB="45734"/>
                </a:tc>
                <a:tc>
                  <a:txBody>
                    <a:bodyPr/>
                    <a:lstStyle/>
                    <a:p>
                      <a:pPr lvl="0">
                        <a:spcBef>
                          <a:spcPts val="1000"/>
                        </a:spcBef>
                      </a:pPr>
                      <a:r>
                        <a:rPr lang="en-US" sz="1600" b="1" dirty="0" smtClean="0">
                          <a:solidFill>
                            <a:schemeClr val="bg1"/>
                          </a:solidFill>
                          <a:latin typeface="Helvetica"/>
                          <a:cs typeface="Helvetica"/>
                        </a:rPr>
                        <a:t>Description</a:t>
                      </a:r>
                      <a:endParaRPr lang="en-US" sz="1600" b="1" dirty="0">
                        <a:solidFill>
                          <a:schemeClr val="bg1"/>
                        </a:solidFill>
                        <a:latin typeface="Helvetica"/>
                        <a:cs typeface="Helvetica"/>
                      </a:endParaRPr>
                    </a:p>
                  </a:txBody>
                  <a:tcPr marL="91449" marR="91449" marT="45734" marB="45734"/>
                </a:tc>
                <a:tc>
                  <a:txBody>
                    <a:bodyPr/>
                    <a:lstStyle/>
                    <a:p>
                      <a:pPr lvl="0">
                        <a:spcBef>
                          <a:spcPts val="1000"/>
                        </a:spcBef>
                      </a:pPr>
                      <a:r>
                        <a:rPr lang="en-US" sz="1600" b="1" dirty="0" smtClean="0">
                          <a:solidFill>
                            <a:schemeClr val="bg1"/>
                          </a:solidFill>
                          <a:latin typeface="Helvetica"/>
                          <a:cs typeface="Helvetica"/>
                        </a:rPr>
                        <a:t>Business value</a:t>
                      </a:r>
                      <a:endParaRPr lang="en-US" sz="1600" b="1" dirty="0">
                        <a:solidFill>
                          <a:schemeClr val="bg1"/>
                        </a:solidFill>
                        <a:latin typeface="Helvetica"/>
                        <a:cs typeface="Helvetica"/>
                      </a:endParaRPr>
                    </a:p>
                  </a:txBody>
                  <a:tcPr marL="91449" marR="91449" marT="45734" marB="45734"/>
                </a:tc>
              </a:tr>
              <a:tr h="1123847">
                <a:tc>
                  <a:txBody>
                    <a:bodyPr/>
                    <a:lstStyle/>
                    <a:p>
                      <a:r>
                        <a:rPr lang="en-US" sz="1600" b="0" dirty="0" smtClean="0">
                          <a:solidFill>
                            <a:srgbClr val="000000"/>
                          </a:solidFill>
                          <a:latin typeface="Helvetica"/>
                          <a:cs typeface="Helvetica"/>
                        </a:rPr>
                        <a:t>Admin Tooling</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Command</a:t>
                      </a:r>
                      <a:r>
                        <a:rPr lang="en-US" sz="1600" b="0" baseline="0" dirty="0" smtClean="0">
                          <a:solidFill>
                            <a:srgbClr val="000000"/>
                          </a:solidFill>
                          <a:latin typeface="Helvetica"/>
                          <a:cs typeface="Helvetica"/>
                        </a:rPr>
                        <a:t> line tools for administrators and syslog output</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Simplify administrative tasks, including cluster management, monitoring and troubleshooting </a:t>
                      </a:r>
                    </a:p>
                  </a:txBody>
                  <a:tcPr marL="91449" marR="91449" marT="45734" marB="45734"/>
                </a:tc>
              </a:tr>
              <a:tr h="1123847">
                <a:tc>
                  <a:txBody>
                    <a:bodyPr/>
                    <a:lstStyle/>
                    <a:p>
                      <a:r>
                        <a:rPr lang="en-US" sz="1600" b="0" dirty="0" smtClean="0">
                          <a:solidFill>
                            <a:srgbClr val="000000"/>
                          </a:solidFill>
                          <a:latin typeface="Helvetica"/>
                          <a:cs typeface="Helvetica"/>
                        </a:rPr>
                        <a:t>Additional s3 Support</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Add support for multi-object delete, cache control headers and PUT</a:t>
                      </a:r>
                      <a:r>
                        <a:rPr lang="en-US" sz="1600" b="0" baseline="0" dirty="0" smtClean="0">
                          <a:solidFill>
                            <a:srgbClr val="000000"/>
                          </a:solidFill>
                          <a:latin typeface="Helvetica"/>
                          <a:cs typeface="Helvetica"/>
                        </a:rPr>
                        <a:t> object copy</a:t>
                      </a:r>
                      <a:endParaRPr lang="en-US" sz="1600" b="0" dirty="0">
                        <a:solidFill>
                          <a:srgbClr val="000000"/>
                        </a:solidFill>
                        <a:latin typeface="Helvetica"/>
                        <a:cs typeface="Helvetica"/>
                      </a:endParaRPr>
                    </a:p>
                  </a:txBody>
                  <a:tcPr marL="91449" marR="91449" marT="45734" marB="45734"/>
                </a:tc>
                <a:tc>
                  <a:txBody>
                    <a:bodyPr/>
                    <a:lstStyle/>
                    <a:p>
                      <a:pPr marL="0" marR="0" lvl="0" indent="0" algn="l" defTabSz="457200" rtl="0" eaLnBrk="1" fontAlgn="auto" latinLnBrk="0" hangingPunct="1">
                        <a:lnSpc>
                          <a:spcPct val="100000"/>
                        </a:lnSpc>
                        <a:spcBef>
                          <a:spcPts val="1000"/>
                        </a:spcBef>
                        <a:spcAft>
                          <a:spcPts val="0"/>
                        </a:spcAft>
                        <a:buClrTx/>
                        <a:buSzTx/>
                        <a:buFontTx/>
                        <a:buNone/>
                        <a:tabLst/>
                        <a:defRPr/>
                      </a:pPr>
                      <a:r>
                        <a:rPr lang="en-US" sz="1600" b="0" dirty="0" smtClean="0">
                          <a:solidFill>
                            <a:srgbClr val="000000"/>
                          </a:solidFill>
                          <a:latin typeface="Helvetica"/>
                          <a:cs typeface="Helvetica"/>
                        </a:rPr>
                        <a:t>Improve compatibility with S3 API,</a:t>
                      </a:r>
                      <a:r>
                        <a:rPr lang="en-US" sz="1600" b="0" baseline="0" dirty="0" smtClean="0">
                          <a:solidFill>
                            <a:srgbClr val="000000"/>
                          </a:solidFill>
                          <a:latin typeface="Helvetica"/>
                          <a:cs typeface="Helvetica"/>
                        </a:rPr>
                        <a:t> a</a:t>
                      </a:r>
                      <a:r>
                        <a:rPr lang="en-US" sz="1600" b="0" dirty="0" smtClean="0">
                          <a:solidFill>
                            <a:srgbClr val="000000"/>
                          </a:solidFill>
                          <a:latin typeface="Helvetica"/>
                          <a:cs typeface="Helvetica"/>
                        </a:rPr>
                        <a:t>llowing customers to use existing investments in tools</a:t>
                      </a:r>
                      <a:r>
                        <a:rPr lang="en-US" sz="1600" b="0" baseline="0" dirty="0">
                          <a:solidFill>
                            <a:srgbClr val="000000"/>
                          </a:solidFill>
                          <a:latin typeface="Helvetica"/>
                          <a:cs typeface="Helvetica"/>
                        </a:rPr>
                        <a:t> </a:t>
                      </a:r>
                      <a:endParaRPr lang="en-US" sz="1600" b="0" dirty="0" smtClean="0">
                        <a:solidFill>
                          <a:srgbClr val="000000"/>
                        </a:solidFill>
                        <a:latin typeface="Helvetica"/>
                        <a:cs typeface="Helvetica"/>
                      </a:endParaRPr>
                    </a:p>
                  </a:txBody>
                  <a:tcPr marL="91449" marR="91449" marT="45734" marB="45734"/>
                </a:tc>
              </a:tr>
              <a:tr h="781146">
                <a:tc>
                  <a:txBody>
                    <a:bodyPr/>
                    <a:lstStyle/>
                    <a:p>
                      <a:r>
                        <a:rPr lang="en-US" sz="1600" b="0" dirty="0" smtClean="0">
                          <a:solidFill>
                            <a:srgbClr val="000000"/>
                          </a:solidFill>
                          <a:latin typeface="Helvetica"/>
                          <a:cs typeface="Helvetica"/>
                        </a:rPr>
                        <a:t>Increased Scalability</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Increase scalability of </a:t>
                      </a:r>
                      <a:r>
                        <a:rPr lang="en-US" sz="1600" b="0" dirty="0" err="1" smtClean="0">
                          <a:solidFill>
                            <a:srgbClr val="000000"/>
                          </a:solidFill>
                          <a:latin typeface="Helvetica"/>
                          <a:cs typeface="Helvetica"/>
                        </a:rPr>
                        <a:t>Riak</a:t>
                      </a:r>
                      <a:r>
                        <a:rPr lang="en-US" sz="1600" b="0" dirty="0" smtClean="0">
                          <a:solidFill>
                            <a:srgbClr val="000000"/>
                          </a:solidFill>
                          <a:latin typeface="Helvetica"/>
                          <a:cs typeface="Helvetica"/>
                        </a:rPr>
                        <a:t> CS to 10 PB</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Enable customers to plan for data growth. </a:t>
                      </a:r>
                      <a:endParaRPr lang="en-US" sz="1600" b="0" dirty="0">
                        <a:solidFill>
                          <a:srgbClr val="000000"/>
                        </a:solidFill>
                        <a:latin typeface="Helvetica"/>
                        <a:cs typeface="Helvetica"/>
                      </a:endParaRPr>
                    </a:p>
                  </a:txBody>
                  <a:tcPr marL="91449" marR="91449" marT="45734" marB="45734"/>
                </a:tc>
              </a:tr>
              <a:tr h="866974">
                <a:tc>
                  <a:txBody>
                    <a:bodyPr/>
                    <a:lstStyle/>
                    <a:p>
                      <a:r>
                        <a:rPr lang="en-US" sz="1600" b="0" dirty="0" smtClean="0">
                          <a:solidFill>
                            <a:srgbClr val="000000"/>
                          </a:solidFill>
                          <a:latin typeface="Helvetica"/>
                          <a:cs typeface="Helvetica"/>
                        </a:rPr>
                        <a:t>Improved garbage collection</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Improved speed of garbage collection of deleted objects by 14-15%</a:t>
                      </a:r>
                      <a:endParaRPr lang="en-US" sz="1600" b="0" dirty="0">
                        <a:solidFill>
                          <a:srgbClr val="000000"/>
                        </a:solidFill>
                        <a:latin typeface="Helvetica"/>
                        <a:cs typeface="Helvetica"/>
                      </a:endParaRPr>
                    </a:p>
                  </a:txBody>
                  <a:tcPr marL="91449" marR="91449" marT="45734" marB="45734"/>
                </a:tc>
                <a:tc>
                  <a:txBody>
                    <a:bodyPr/>
                    <a:lstStyle/>
                    <a:p>
                      <a:pPr lvl="0">
                        <a:spcBef>
                          <a:spcPts val="1000"/>
                        </a:spcBef>
                      </a:pPr>
                      <a:r>
                        <a:rPr lang="en-US" sz="1600" b="0" dirty="0" smtClean="0">
                          <a:solidFill>
                            <a:srgbClr val="000000"/>
                          </a:solidFill>
                          <a:latin typeface="Helvetica"/>
                          <a:cs typeface="Helvetica"/>
                        </a:rPr>
                        <a:t>Improve storage efficiency and performance</a:t>
                      </a:r>
                      <a:endParaRPr lang="en-US" sz="1600" b="0" dirty="0">
                        <a:solidFill>
                          <a:srgbClr val="000000"/>
                        </a:solidFill>
                        <a:latin typeface="Helvetica"/>
                        <a:cs typeface="Helvetica"/>
                      </a:endParaRPr>
                    </a:p>
                  </a:txBody>
                  <a:tcPr marL="91449" marR="91449" marT="45734" marB="45734"/>
                </a:tc>
              </a:tr>
            </a:tbl>
          </a:graphicData>
        </a:graphic>
      </p:graphicFrame>
    </p:spTree>
    <p:extLst>
      <p:ext uri="{BB962C8B-B14F-4D97-AF65-F5344CB8AC3E}">
        <p14:creationId xmlns:p14="http://schemas.microsoft.com/office/powerpoint/2010/main" val="238912943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28600"/>
            <a:ext cx="7773987" cy="2041525"/>
          </a:xfrm>
        </p:spPr>
        <p:txBody>
          <a:bodyPr/>
          <a:lstStyle/>
          <a:p>
            <a:r>
              <a:rPr lang="en-US" dirty="0" smtClean="0"/>
              <a:t>More Information</a:t>
            </a:r>
            <a:endParaRPr lang="en-US" dirty="0"/>
          </a:p>
        </p:txBody>
      </p:sp>
      <p:pic>
        <p:nvPicPr>
          <p:cNvPr id="6" name="Picture 5"/>
          <p:cNvPicPr>
            <a:picLocks noChangeAspect="1"/>
          </p:cNvPicPr>
          <p:nvPr/>
        </p:nvPicPr>
        <p:blipFill>
          <a:blip r:embed="rId3"/>
          <a:stretch>
            <a:fillRect/>
          </a:stretch>
        </p:blipFill>
        <p:spPr>
          <a:xfrm>
            <a:off x="797835" y="1825776"/>
            <a:ext cx="3669909" cy="3231964"/>
          </a:xfrm>
          <a:prstGeom prst="rect">
            <a:avLst/>
          </a:prstGeom>
          <a:ln>
            <a:solidFill>
              <a:schemeClr val="tx1"/>
            </a:solidFill>
          </a:ln>
        </p:spPr>
      </p:pic>
      <p:sp>
        <p:nvSpPr>
          <p:cNvPr id="7" name="TextBox 6"/>
          <p:cNvSpPr txBox="1"/>
          <p:nvPr/>
        </p:nvSpPr>
        <p:spPr>
          <a:xfrm>
            <a:off x="4705672" y="1752600"/>
            <a:ext cx="4438328" cy="3847207"/>
          </a:xfrm>
          <a:prstGeom prst="rect">
            <a:avLst/>
          </a:prstGeom>
          <a:noFill/>
        </p:spPr>
        <p:txBody>
          <a:bodyPr wrap="square" rtlCol="0">
            <a:spAutoFit/>
          </a:bodyPr>
          <a:lstStyle/>
          <a:p>
            <a:pPr algn="l">
              <a:spcBef>
                <a:spcPts val="1200"/>
              </a:spcBef>
              <a:spcAft>
                <a:spcPts val="1200"/>
              </a:spcAft>
            </a:pPr>
            <a:r>
              <a:rPr lang="en-US" sz="1800" b="1" dirty="0" smtClean="0">
                <a:latin typeface="Lucida Grande"/>
                <a:cs typeface="Lucida Grande"/>
              </a:rPr>
              <a:t>Everything Riak: </a:t>
            </a:r>
            <a:r>
              <a:rPr lang="en-US" sz="1800" dirty="0" smtClean="0">
                <a:latin typeface="Lucida Grande"/>
                <a:cs typeface="Lucida Grande"/>
                <a:hlinkClick r:id="rId4"/>
              </a:rPr>
              <a:t>docs.basho.com</a:t>
            </a:r>
            <a:endParaRPr lang="en-US" sz="1800" dirty="0" smtClean="0">
              <a:latin typeface="Lucida Grande"/>
              <a:cs typeface="Lucida Grande"/>
            </a:endParaRPr>
          </a:p>
          <a:p>
            <a:pPr algn="l">
              <a:spcBef>
                <a:spcPts val="1200"/>
              </a:spcBef>
              <a:spcAft>
                <a:spcPts val="1200"/>
              </a:spcAft>
            </a:pPr>
            <a:r>
              <a:rPr lang="en-US" sz="1800" b="1" dirty="0" smtClean="0">
                <a:latin typeface="Lucida Grande"/>
                <a:cs typeface="Lucida Grande"/>
              </a:rPr>
              <a:t>Resources</a:t>
            </a:r>
            <a:r>
              <a:rPr lang="en-US" sz="1800" b="1" dirty="0">
                <a:latin typeface="Lucida Grande"/>
                <a:cs typeface="Lucida Grande"/>
              </a:rPr>
              <a:t>: </a:t>
            </a:r>
            <a:r>
              <a:rPr lang="en-US" sz="1800" dirty="0" smtClean="0">
                <a:latin typeface="Lucida Grande"/>
                <a:cs typeface="Lucida Grande"/>
                <a:hlinkClick r:id="rId5"/>
              </a:rPr>
              <a:t>basho.com</a:t>
            </a:r>
            <a:r>
              <a:rPr lang="en-US" sz="1800" dirty="0">
                <a:latin typeface="Lucida Grande"/>
                <a:cs typeface="Lucida Grande"/>
                <a:hlinkClick r:id="rId5"/>
              </a:rPr>
              <a:t>/resources</a:t>
            </a:r>
            <a:r>
              <a:rPr lang="en-US" sz="1800" dirty="0" smtClean="0">
                <a:latin typeface="Lucida Grande"/>
                <a:cs typeface="Lucida Grande"/>
                <a:hlinkClick r:id="rId5"/>
              </a:rPr>
              <a:t>/</a:t>
            </a:r>
            <a:endParaRPr lang="en-US" sz="1800" dirty="0" smtClean="0">
              <a:latin typeface="Lucida Grande"/>
              <a:cs typeface="Lucida Grande"/>
            </a:endParaRPr>
          </a:p>
          <a:p>
            <a:pPr algn="l">
              <a:spcBef>
                <a:spcPts val="1200"/>
              </a:spcBef>
              <a:spcAft>
                <a:spcPts val="1200"/>
              </a:spcAft>
            </a:pPr>
            <a:r>
              <a:rPr lang="en-US" sz="1800" b="1" dirty="0" smtClean="0">
                <a:latin typeface="Lucida Grande"/>
                <a:cs typeface="Lucida Grande"/>
              </a:rPr>
              <a:t>Hangouts: </a:t>
            </a:r>
            <a:r>
              <a:rPr lang="en-US" sz="1800" dirty="0" smtClean="0">
                <a:latin typeface="Lucida Grande"/>
                <a:cs typeface="Lucida Grande"/>
                <a:hlinkClick r:id="rId6"/>
              </a:rPr>
              <a:t>youtube.com/BashoTechnologies</a:t>
            </a:r>
            <a:endParaRPr lang="en-US" sz="1800" dirty="0" smtClean="0">
              <a:latin typeface="Lucida Grande"/>
              <a:cs typeface="Lucida Grande"/>
            </a:endParaRPr>
          </a:p>
          <a:p>
            <a:pPr algn="l">
              <a:spcBef>
                <a:spcPts val="1200"/>
              </a:spcBef>
              <a:spcAft>
                <a:spcPts val="1200"/>
              </a:spcAft>
            </a:pPr>
            <a:r>
              <a:rPr lang="en-US" sz="1800" b="1" dirty="0" smtClean="0">
                <a:latin typeface="Lucida Grande"/>
                <a:cs typeface="Lucida Grande"/>
              </a:rPr>
              <a:t>About Distributed Systems: </a:t>
            </a:r>
            <a:r>
              <a:rPr lang="en-US" sz="1800" dirty="0" smtClean="0">
                <a:latin typeface="Lucida Grande"/>
                <a:cs typeface="Lucida Grande"/>
                <a:hlinkClick r:id="rId7"/>
              </a:rPr>
              <a:t>ricon.io</a:t>
            </a:r>
            <a:endParaRPr lang="en-US" sz="1800" dirty="0" smtClean="0">
              <a:latin typeface="Lucida Grande"/>
              <a:cs typeface="Lucida Grande"/>
            </a:endParaRPr>
          </a:p>
          <a:p>
            <a:pPr algn="l">
              <a:spcBef>
                <a:spcPts val="1200"/>
              </a:spcBef>
              <a:spcAft>
                <a:spcPts val="1200"/>
              </a:spcAft>
            </a:pPr>
            <a:r>
              <a:rPr lang="en-US" sz="1800" b="1" dirty="0" smtClean="0">
                <a:latin typeface="Lucida Grande"/>
                <a:cs typeface="Lucida Grande"/>
              </a:rPr>
              <a:t>On</a:t>
            </a:r>
            <a:r>
              <a:rPr lang="en-US" sz="1800" b="1" dirty="0">
                <a:latin typeface="Lucida Grande"/>
                <a:cs typeface="Lucida Grande"/>
              </a:rPr>
              <a:t>l</a:t>
            </a:r>
            <a:r>
              <a:rPr lang="en-US" sz="1800" b="1" dirty="0" smtClean="0">
                <a:latin typeface="Lucida Grande"/>
                <a:cs typeface="Lucida Grande"/>
              </a:rPr>
              <a:t>ine Books: </a:t>
            </a:r>
            <a:r>
              <a:rPr lang="en-US" sz="1800" dirty="0" smtClean="0">
                <a:latin typeface="Lucida Grande"/>
                <a:cs typeface="Lucida Grande"/>
                <a:hlinkClick r:id="rId8"/>
              </a:rPr>
              <a:t>littleriakbook.com</a:t>
            </a:r>
            <a:endParaRPr lang="en-US" sz="1800" dirty="0" smtClean="0">
              <a:latin typeface="Lucida Grande"/>
              <a:cs typeface="Lucida Grande"/>
            </a:endParaRPr>
          </a:p>
          <a:p>
            <a:pPr algn="l">
              <a:spcBef>
                <a:spcPts val="1200"/>
              </a:spcBef>
              <a:spcAft>
                <a:spcPts val="1200"/>
              </a:spcAft>
            </a:pPr>
            <a:r>
              <a:rPr lang="en-US" sz="1800" b="1" dirty="0" smtClean="0">
                <a:latin typeface="Lucida Grande"/>
                <a:cs typeface="Lucida Grande"/>
              </a:rPr>
              <a:t>Sign Up for a free Riak Tech Talk: </a:t>
            </a:r>
            <a:r>
              <a:rPr lang="en-US" sz="1800" dirty="0" smtClean="0">
                <a:latin typeface="Lucida Grande"/>
                <a:cs typeface="Lucida Grande"/>
                <a:hlinkClick r:id="rId9"/>
              </a:rPr>
              <a:t>basho.com</a:t>
            </a:r>
            <a:endParaRPr lang="en-US" sz="1800" dirty="0" smtClean="0">
              <a:latin typeface="Lucida Grande"/>
              <a:cs typeface="Lucida Grande"/>
            </a:endParaRPr>
          </a:p>
        </p:txBody>
      </p:sp>
    </p:spTree>
    <p:extLst>
      <p:ext uri="{BB962C8B-B14F-4D97-AF65-F5344CB8AC3E}">
        <p14:creationId xmlns:p14="http://schemas.microsoft.com/office/powerpoint/2010/main" val="40762346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Shape 53"/>
          <p:cNvPicPr preferRelativeResize="0"/>
          <p:nvPr/>
        </p:nvPicPr>
        <p:blipFill>
          <a:blip r:embed="rId3">
            <a:alphaModFix amt="5000"/>
          </a:blip>
          <a:stretch>
            <a:fillRect/>
          </a:stretch>
        </p:blipFill>
        <p:spPr>
          <a:xfrm>
            <a:off x="1865252" y="4506222"/>
            <a:ext cx="5413496" cy="2046978"/>
          </a:xfrm>
          <a:prstGeom prst="rect">
            <a:avLst/>
          </a:prstGeom>
          <a:noFill/>
          <a:ln>
            <a:noFill/>
          </a:ln>
        </p:spPr>
      </p:pic>
      <p:sp>
        <p:nvSpPr>
          <p:cNvPr id="2" name="Title 1"/>
          <p:cNvSpPr>
            <a:spLocks noGrp="1"/>
          </p:cNvSpPr>
          <p:nvPr>
            <p:ph type="title"/>
          </p:nvPr>
        </p:nvSpPr>
        <p:spPr>
          <a:xfrm>
            <a:off x="0" y="0"/>
            <a:ext cx="9144000" cy="1295400"/>
          </a:xfrm>
        </p:spPr>
        <p:txBody>
          <a:bodyPr/>
          <a:lstStyle/>
          <a:p>
            <a:r>
              <a:rPr lang="en-US" dirty="0" smtClean="0"/>
              <a:t>What is Riak?</a:t>
            </a:r>
            <a:endParaRPr lang="en-US" sz="5400" dirty="0"/>
          </a:p>
        </p:txBody>
      </p:sp>
      <p:sp>
        <p:nvSpPr>
          <p:cNvPr id="37" name="TextBox 36"/>
          <p:cNvSpPr txBox="1"/>
          <p:nvPr/>
        </p:nvSpPr>
        <p:spPr>
          <a:xfrm>
            <a:off x="2413417" y="2072496"/>
            <a:ext cx="5587583" cy="3970318"/>
          </a:xfrm>
          <a:prstGeom prst="rect">
            <a:avLst/>
          </a:prstGeom>
          <a:noFill/>
        </p:spPr>
        <p:txBody>
          <a:bodyPr wrap="square" rtlCol="0">
            <a:spAutoFit/>
          </a:bodyPr>
          <a:lstStyle/>
          <a:p>
            <a:pPr marR="0" lvl="0" algn="l" defTabSz="914400" eaLnBrk="1" fontAlgn="auto" latinLnBrk="0" hangingPunct="1">
              <a:lnSpc>
                <a:spcPct val="100000"/>
              </a:lnSpc>
              <a:spcBef>
                <a:spcPts val="0"/>
              </a:spcBef>
              <a:spcAft>
                <a:spcPts val="0"/>
              </a:spcAft>
              <a:buClrTx/>
              <a:buSzTx/>
              <a:tabLst/>
              <a:defRPr/>
            </a:pPr>
            <a:r>
              <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rPr>
              <a:t>High Availability</a:t>
            </a:r>
            <a:endPar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endParaRPr lang="en-US" sz="3600" b="1" kern="0" dirty="0">
              <a:solidFill>
                <a:sysClr val="windowText" lastClr="000000"/>
              </a:solidFill>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r>
              <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rPr>
              <a:t>Fault Tolerance</a:t>
            </a:r>
          </a:p>
          <a:p>
            <a:pPr marR="0" lvl="0" algn="l" defTabSz="914400" eaLnBrk="1" fontAlgn="auto" latinLnBrk="0" hangingPunct="1">
              <a:lnSpc>
                <a:spcPct val="100000"/>
              </a:lnSpc>
              <a:spcBef>
                <a:spcPts val="0"/>
              </a:spcBef>
              <a:spcAft>
                <a:spcPts val="0"/>
              </a:spcAft>
              <a:buClrTx/>
              <a:buSzTx/>
              <a:tabLst/>
              <a:defRPr/>
            </a:pPr>
            <a:endPar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r>
              <a:rPr lang="en-US" sz="3600" b="1" kern="0" dirty="0" smtClean="0">
                <a:solidFill>
                  <a:sysClr val="windowText" lastClr="000000"/>
                </a:solidFill>
                <a:latin typeface="Lucida Grande"/>
                <a:cs typeface="Lucida Grande"/>
              </a:rPr>
              <a:t>Massive Scalability</a:t>
            </a:r>
            <a:endParaRPr lang="en-US" sz="3600" b="1" kern="0" dirty="0" smtClean="0">
              <a:solidFill>
                <a:sysClr val="windowText" lastClr="000000"/>
              </a:solidFill>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endParaRPr lang="en-US" sz="3600" b="1" kern="0" dirty="0" smtClean="0">
              <a:solidFill>
                <a:sysClr val="windowText" lastClr="000000"/>
              </a:solidFill>
              <a:latin typeface="Lucida Grande"/>
              <a:cs typeface="Lucida Grande"/>
            </a:endParaRPr>
          </a:p>
          <a:p>
            <a:pPr marR="0" lvl="0" algn="l" defTabSz="914400" eaLnBrk="1" fontAlgn="auto" latinLnBrk="0" hangingPunct="1">
              <a:lnSpc>
                <a:spcPct val="100000"/>
              </a:lnSpc>
              <a:spcBef>
                <a:spcPts val="0"/>
              </a:spcBef>
              <a:spcAft>
                <a:spcPts val="0"/>
              </a:spcAft>
              <a:buClrTx/>
              <a:buSzTx/>
              <a:tabLst/>
              <a:defRPr/>
            </a:pPr>
            <a:r>
              <a:rPr kumimoji="0" lang="en-US" sz="3600" b="1" i="0" u="none" strike="noStrike" kern="0" cap="none" spc="0" normalizeH="0" baseline="0" noProof="0" dirty="0" smtClean="0">
                <a:ln>
                  <a:noFill/>
                </a:ln>
                <a:solidFill>
                  <a:sysClr val="windowText" lastClr="000000"/>
                </a:solidFill>
                <a:effectLst/>
                <a:uLnTx/>
                <a:uFillTx/>
                <a:latin typeface="Lucida Grande"/>
                <a:cs typeface="Lucida Grande"/>
              </a:rPr>
              <a:t>Operational Simplicity</a:t>
            </a:r>
            <a:endParaRPr kumimoji="0" lang="en-US" sz="3600" b="1" i="0" u="none" strike="noStrike" kern="0" cap="none" spc="0" normalizeH="0" baseline="0" noProof="0" dirty="0">
              <a:ln>
                <a:noFill/>
              </a:ln>
              <a:solidFill>
                <a:sysClr val="windowText" lastClr="000000"/>
              </a:solidFill>
              <a:effectLst/>
              <a:uLnTx/>
              <a:uFillTx/>
              <a:latin typeface="Lucida Grande"/>
              <a:cs typeface="Lucida Grande"/>
            </a:endParaRPr>
          </a:p>
        </p:txBody>
      </p:sp>
      <p:pic>
        <p:nvPicPr>
          <p:cNvPr id="4" name="Picture 3"/>
          <p:cNvPicPr>
            <a:picLocks noChangeAspect="1"/>
          </p:cNvPicPr>
          <p:nvPr/>
        </p:nvPicPr>
        <p:blipFill>
          <a:blip r:embed="rId4">
            <a:alphaModFix amt="50000"/>
          </a:blip>
          <a:stretch>
            <a:fillRect/>
          </a:stretch>
        </p:blipFill>
        <p:spPr>
          <a:xfrm>
            <a:off x="1600200" y="2057400"/>
            <a:ext cx="739025" cy="762000"/>
          </a:xfrm>
          <a:prstGeom prst="rect">
            <a:avLst/>
          </a:prstGeom>
        </p:spPr>
      </p:pic>
      <p:pic>
        <p:nvPicPr>
          <p:cNvPr id="29" name="Picture 28"/>
          <p:cNvPicPr>
            <a:picLocks noChangeAspect="1"/>
          </p:cNvPicPr>
          <p:nvPr/>
        </p:nvPicPr>
        <p:blipFill>
          <a:blip r:embed="rId4">
            <a:alphaModFix amt="50000"/>
          </a:blip>
          <a:stretch>
            <a:fillRect/>
          </a:stretch>
        </p:blipFill>
        <p:spPr>
          <a:xfrm>
            <a:off x="1600200" y="3124200"/>
            <a:ext cx="739025" cy="762000"/>
          </a:xfrm>
          <a:prstGeom prst="rect">
            <a:avLst/>
          </a:prstGeom>
        </p:spPr>
      </p:pic>
      <p:pic>
        <p:nvPicPr>
          <p:cNvPr id="30" name="Picture 29"/>
          <p:cNvPicPr>
            <a:picLocks noChangeAspect="1"/>
          </p:cNvPicPr>
          <p:nvPr/>
        </p:nvPicPr>
        <p:blipFill>
          <a:blip r:embed="rId4">
            <a:alphaModFix amt="50000"/>
          </a:blip>
          <a:stretch>
            <a:fillRect/>
          </a:stretch>
        </p:blipFill>
        <p:spPr>
          <a:xfrm>
            <a:off x="1600200" y="4191000"/>
            <a:ext cx="739025" cy="762000"/>
          </a:xfrm>
          <a:prstGeom prst="rect">
            <a:avLst/>
          </a:prstGeom>
        </p:spPr>
      </p:pic>
      <p:pic>
        <p:nvPicPr>
          <p:cNvPr id="31" name="Picture 30"/>
          <p:cNvPicPr>
            <a:picLocks noChangeAspect="1"/>
          </p:cNvPicPr>
          <p:nvPr/>
        </p:nvPicPr>
        <p:blipFill>
          <a:blip r:embed="rId4">
            <a:alphaModFix amt="50000"/>
          </a:blip>
          <a:stretch>
            <a:fillRect/>
          </a:stretch>
        </p:blipFill>
        <p:spPr>
          <a:xfrm>
            <a:off x="1600200" y="5334000"/>
            <a:ext cx="739025" cy="762000"/>
          </a:xfrm>
          <a:prstGeom prst="rect">
            <a:avLst/>
          </a:prstGeom>
        </p:spPr>
      </p:pic>
      <p:sp>
        <p:nvSpPr>
          <p:cNvPr id="9" name="TextBox 8"/>
          <p:cNvSpPr txBox="1"/>
          <p:nvPr/>
        </p:nvSpPr>
        <p:spPr>
          <a:xfrm>
            <a:off x="304800" y="1264935"/>
            <a:ext cx="8458200" cy="400110"/>
          </a:xfrm>
          <a:prstGeom prst="rect">
            <a:avLst/>
          </a:prstGeom>
          <a:noFill/>
        </p:spPr>
        <p:txBody>
          <a:bodyPr wrap="square" rtlCol="0">
            <a:spAutoFit/>
          </a:bodyPr>
          <a:lstStyle/>
          <a:p>
            <a:pPr lvl="0" defTabSz="914400">
              <a:spcBef>
                <a:spcPts val="600"/>
              </a:spcBef>
              <a:spcAft>
                <a:spcPts val="600"/>
              </a:spcAft>
              <a:defRPr/>
            </a:pPr>
            <a:r>
              <a:rPr lang="en-US" sz="2000" b="1" kern="0" dirty="0">
                <a:solidFill>
                  <a:sysClr val="windowText" lastClr="000000"/>
                </a:solidFill>
                <a:latin typeface="Lucida Grande"/>
                <a:cs typeface="Lucida Grande"/>
              </a:rPr>
              <a:t>Riak</a:t>
            </a:r>
            <a:r>
              <a:rPr lang="en-US" sz="2000" kern="0" dirty="0">
                <a:solidFill>
                  <a:sysClr val="windowText" lastClr="000000"/>
                </a:solidFill>
                <a:latin typeface="Lucida Grande"/>
                <a:cs typeface="Lucida Grande"/>
              </a:rPr>
              <a:t> </a:t>
            </a:r>
            <a:r>
              <a:rPr lang="en-US" sz="2000" kern="0" dirty="0" smtClean="0">
                <a:solidFill>
                  <a:sysClr val="windowText" lastClr="000000"/>
                </a:solidFill>
                <a:latin typeface="Lucida Grande"/>
                <a:cs typeface="Lucida Grande"/>
              </a:rPr>
              <a:t>is a distributed key/value database </a:t>
            </a:r>
            <a:r>
              <a:rPr lang="en-US" sz="2000" kern="0" dirty="0">
                <a:solidFill>
                  <a:sysClr val="windowText" lastClr="000000"/>
                </a:solidFill>
                <a:latin typeface="Lucida Grande"/>
                <a:cs typeface="Lucida Grande"/>
              </a:rPr>
              <a:t>designed to </a:t>
            </a:r>
            <a:r>
              <a:rPr lang="en-US" sz="2000" kern="0" dirty="0" smtClean="0">
                <a:solidFill>
                  <a:sysClr val="windowText" lastClr="000000"/>
                </a:solidFill>
                <a:latin typeface="Lucida Grande"/>
                <a:cs typeface="Lucida Grande"/>
              </a:rPr>
              <a:t>deliver:</a:t>
            </a:r>
          </a:p>
        </p:txBody>
      </p:sp>
    </p:spTree>
    <p:extLst>
      <p:ext uri="{BB962C8B-B14F-4D97-AF65-F5344CB8AC3E}">
        <p14:creationId xmlns:p14="http://schemas.microsoft.com/office/powerpoint/2010/main" val="29862661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0" y="1"/>
            <a:ext cx="9144000" cy="1142999"/>
          </a:xfrm>
        </p:spPr>
        <p:txBody>
          <a:bodyPr/>
          <a:lstStyle/>
          <a:p>
            <a:r>
              <a:rPr lang="en-US" dirty="0" smtClean="0"/>
              <a:t>Key/Value</a:t>
            </a:r>
            <a:endParaRPr lang="en-US" dirty="0"/>
          </a:p>
        </p:txBody>
      </p:sp>
      <p:sp>
        <p:nvSpPr>
          <p:cNvPr id="12" name="TextBox 11"/>
          <p:cNvSpPr txBox="1"/>
          <p:nvPr/>
        </p:nvSpPr>
        <p:spPr>
          <a:xfrm>
            <a:off x="304800" y="2057400"/>
            <a:ext cx="4267200" cy="2554545"/>
          </a:xfrm>
          <a:prstGeom prst="rect">
            <a:avLst/>
          </a:prstGeom>
          <a:noFill/>
        </p:spPr>
        <p:txBody>
          <a:bodyPr wrap="square" rtlCol="0">
            <a:spAutoFit/>
          </a:bodyPr>
          <a:lstStyle/>
          <a:p>
            <a:pPr marL="342900" lvl="0" indent="-342900" algn="l" defTabSz="914400">
              <a:spcBef>
                <a:spcPts val="600"/>
              </a:spcBef>
              <a:spcAft>
                <a:spcPts val="600"/>
              </a:spcAft>
              <a:buFont typeface="Arial"/>
              <a:buChar char="•"/>
              <a:defRPr/>
            </a:pPr>
            <a:r>
              <a:rPr lang="en-US" sz="2000" b="1" kern="0" dirty="0" smtClean="0">
                <a:solidFill>
                  <a:sysClr val="windowText" lastClr="000000"/>
                </a:solidFill>
                <a:latin typeface="Lucida Grande"/>
                <a:cs typeface="Lucida Grande"/>
              </a:rPr>
              <a:t>Keys</a:t>
            </a:r>
            <a:r>
              <a:rPr lang="en-US" sz="2000" kern="0" dirty="0" smtClean="0">
                <a:solidFill>
                  <a:sysClr val="windowText" lastClr="000000"/>
                </a:solidFill>
                <a:latin typeface="Lucida Grande"/>
                <a:cs typeface="Lucida Grande"/>
              </a:rPr>
              <a:t> </a:t>
            </a:r>
            <a:r>
              <a:rPr lang="en-US" sz="2000" kern="0" dirty="0">
                <a:solidFill>
                  <a:sysClr val="windowText" lastClr="000000"/>
                </a:solidFill>
                <a:latin typeface="Lucida Grande"/>
                <a:cs typeface="Lucida Grande"/>
              </a:rPr>
              <a:t>– simply binary values </a:t>
            </a:r>
            <a:r>
              <a:rPr lang="en-US" sz="2000" kern="0" dirty="0" smtClean="0">
                <a:solidFill>
                  <a:sysClr val="windowText" lastClr="000000"/>
                </a:solidFill>
                <a:latin typeface="Lucida Grande"/>
                <a:cs typeface="Lucida Grande"/>
              </a:rPr>
              <a:t>used </a:t>
            </a:r>
            <a:r>
              <a:rPr lang="en-US" sz="2000" kern="0" dirty="0">
                <a:solidFill>
                  <a:sysClr val="windowText" lastClr="000000"/>
                </a:solidFill>
                <a:latin typeface="Lucida Grande"/>
                <a:cs typeface="Lucida Grande"/>
              </a:rPr>
              <a:t>to identify Objects</a:t>
            </a:r>
            <a:r>
              <a:rPr lang="en-US" sz="2000" kern="0" dirty="0" smtClean="0">
                <a:solidFill>
                  <a:sysClr val="windowText" lastClr="000000"/>
                </a:solidFill>
                <a:latin typeface="Lucida Grande"/>
                <a:cs typeface="Lucida Grande"/>
              </a:rPr>
              <a:t>.*</a:t>
            </a:r>
          </a:p>
          <a:p>
            <a:pPr marL="342900" lvl="0" indent="-342900" algn="l" defTabSz="914400">
              <a:spcBef>
                <a:spcPts val="600"/>
              </a:spcBef>
              <a:spcAft>
                <a:spcPts val="600"/>
              </a:spcAft>
              <a:buFont typeface="Arial"/>
              <a:buChar char="•"/>
              <a:defRPr/>
            </a:pPr>
            <a:r>
              <a:rPr lang="en-US" sz="2000" b="1" kern="0" dirty="0">
                <a:solidFill>
                  <a:sysClr val="windowText" lastClr="000000"/>
                </a:solidFill>
                <a:latin typeface="Lucida Grande"/>
                <a:cs typeface="Lucida Grande"/>
              </a:rPr>
              <a:t>Values</a:t>
            </a:r>
            <a:r>
              <a:rPr lang="en-US" sz="2000" kern="0" dirty="0">
                <a:solidFill>
                  <a:sysClr val="windowText" lastClr="000000"/>
                </a:solidFill>
                <a:latin typeface="Lucida Grande"/>
                <a:cs typeface="Lucida Grande"/>
              </a:rPr>
              <a:t> – </a:t>
            </a:r>
            <a:r>
              <a:rPr lang="en-US" sz="2000" kern="0" dirty="0" smtClean="0">
                <a:solidFill>
                  <a:sysClr val="windowText" lastClr="000000"/>
                </a:solidFill>
                <a:latin typeface="Lucida Grande"/>
                <a:cs typeface="Lucida Grande"/>
              </a:rPr>
              <a:t>can be numbers, strings, objects, binaries, etc.</a:t>
            </a:r>
          </a:p>
          <a:p>
            <a:pPr marL="342900" lvl="0" indent="-342900" algn="l" defTabSz="914400">
              <a:spcBef>
                <a:spcPts val="600"/>
              </a:spcBef>
              <a:spcAft>
                <a:spcPts val="600"/>
              </a:spcAft>
              <a:buFont typeface="Arial"/>
              <a:buChar char="•"/>
              <a:defRPr/>
            </a:pPr>
            <a:r>
              <a:rPr lang="en-US" sz="2000" b="1" kern="0" dirty="0">
                <a:solidFill>
                  <a:sysClr val="windowText" lastClr="000000"/>
                </a:solidFill>
                <a:latin typeface="Lucida Grande"/>
                <a:cs typeface="Lucida Grande"/>
              </a:rPr>
              <a:t>Buckets</a:t>
            </a:r>
            <a:r>
              <a:rPr lang="en-US" sz="2000" kern="0" dirty="0">
                <a:solidFill>
                  <a:sysClr val="windowText" lastClr="000000"/>
                </a:solidFill>
                <a:latin typeface="Lucida Grande"/>
                <a:cs typeface="Lucida Grande"/>
              </a:rPr>
              <a:t> – used to define a virtual </a:t>
            </a:r>
            <a:r>
              <a:rPr lang="en-US" sz="2000" kern="0" dirty="0" smtClean="0">
                <a:solidFill>
                  <a:sysClr val="windowText" lastClr="000000"/>
                </a:solidFill>
                <a:latin typeface="Lucida Grande"/>
                <a:cs typeface="Lucida Grande"/>
              </a:rPr>
              <a:t>namespace for </a:t>
            </a:r>
            <a:r>
              <a:rPr lang="en-US" sz="2000" kern="0" dirty="0">
                <a:solidFill>
                  <a:sysClr val="windowText" lastClr="000000"/>
                </a:solidFill>
                <a:latin typeface="Lucida Grande"/>
                <a:cs typeface="Lucida Grande"/>
              </a:rPr>
              <a:t>storing Riak </a:t>
            </a:r>
            <a:r>
              <a:rPr lang="en-US" sz="2000" kern="0" dirty="0" smtClean="0">
                <a:solidFill>
                  <a:sysClr val="windowText" lastClr="000000"/>
                </a:solidFill>
                <a:latin typeface="Lucida Grande"/>
                <a:cs typeface="Lucida Grande"/>
              </a:rPr>
              <a:t>objects.</a:t>
            </a:r>
            <a:endParaRPr lang="en-US" sz="2000" kern="0" dirty="0">
              <a:solidFill>
                <a:sysClr val="windowText" lastClr="000000"/>
              </a:solidFill>
              <a:latin typeface="Lucida Grande"/>
              <a:cs typeface="Lucida Grande"/>
            </a:endParaRPr>
          </a:p>
        </p:txBody>
      </p:sp>
      <p:sp>
        <p:nvSpPr>
          <p:cNvPr id="13" name="TextBox 12"/>
          <p:cNvSpPr txBox="1"/>
          <p:nvPr/>
        </p:nvSpPr>
        <p:spPr>
          <a:xfrm>
            <a:off x="304800" y="1264935"/>
            <a:ext cx="8458200" cy="400110"/>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Riak stores data as a combination of </a:t>
            </a:r>
            <a:r>
              <a:rPr lang="en-US" sz="2000" b="1" kern="0" dirty="0" smtClean="0">
                <a:solidFill>
                  <a:sysClr val="windowText" lastClr="000000"/>
                </a:solidFill>
                <a:latin typeface="Lucida Grande"/>
                <a:cs typeface="Lucida Grande"/>
              </a:rPr>
              <a:t>keys</a:t>
            </a:r>
            <a:r>
              <a:rPr lang="en-US" sz="2000" kern="0" dirty="0" smtClean="0">
                <a:solidFill>
                  <a:sysClr val="windowText" lastClr="000000"/>
                </a:solidFill>
                <a:latin typeface="Lucida Grande"/>
                <a:cs typeface="Lucida Grande"/>
              </a:rPr>
              <a:t> and </a:t>
            </a:r>
            <a:r>
              <a:rPr lang="en-US" sz="2000" b="1" kern="0" dirty="0" smtClean="0">
                <a:solidFill>
                  <a:sysClr val="windowText" lastClr="000000"/>
                </a:solidFill>
                <a:latin typeface="Lucida Grande"/>
                <a:cs typeface="Lucida Grande"/>
              </a:rPr>
              <a:t>values</a:t>
            </a:r>
            <a:r>
              <a:rPr lang="en-US" sz="2000" kern="0" dirty="0" smtClean="0">
                <a:solidFill>
                  <a:sysClr val="windowText" lastClr="000000"/>
                </a:solidFill>
                <a:latin typeface="Lucida Grande"/>
                <a:cs typeface="Lucida Grande"/>
              </a:rPr>
              <a:t> in </a:t>
            </a:r>
            <a:r>
              <a:rPr lang="en-US" sz="2000" b="1" kern="0" dirty="0" smtClean="0">
                <a:solidFill>
                  <a:sysClr val="windowText" lastClr="000000"/>
                </a:solidFill>
                <a:latin typeface="Lucida Grande"/>
                <a:cs typeface="Lucida Grande"/>
              </a:rPr>
              <a:t>buckets</a:t>
            </a:r>
            <a:r>
              <a:rPr lang="en-US" sz="2000" kern="0" dirty="0" smtClean="0">
                <a:solidFill>
                  <a:sysClr val="windowText" lastClr="000000"/>
                </a:solidFill>
                <a:latin typeface="Lucida Grande"/>
                <a:cs typeface="Lucida Grande"/>
              </a:rPr>
              <a:t>:</a:t>
            </a:r>
          </a:p>
        </p:txBody>
      </p:sp>
      <p:sp>
        <p:nvSpPr>
          <p:cNvPr id="14" name="Rectangle 13"/>
          <p:cNvSpPr/>
          <p:nvPr/>
        </p:nvSpPr>
        <p:spPr>
          <a:xfrm>
            <a:off x="4781769" y="2057400"/>
            <a:ext cx="3981231" cy="3200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15" name="Rectangle 14"/>
          <p:cNvSpPr/>
          <p:nvPr/>
        </p:nvSpPr>
        <p:spPr>
          <a:xfrm>
            <a:off x="4937275" y="2667000"/>
            <a:ext cx="1013888" cy="47944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l"/>
            <a:r>
              <a:rPr lang="en-US" sz="1600" dirty="0" smtClean="0">
                <a:latin typeface="Courier"/>
                <a:cs typeface="Courier"/>
              </a:rPr>
              <a:t>1</a:t>
            </a:r>
            <a:endParaRPr lang="en-US" sz="1600" dirty="0">
              <a:latin typeface="Courier"/>
              <a:cs typeface="Courier"/>
            </a:endParaRPr>
          </a:p>
        </p:txBody>
      </p:sp>
      <p:sp>
        <p:nvSpPr>
          <p:cNvPr id="16" name="Rectangle 15"/>
          <p:cNvSpPr/>
          <p:nvPr/>
        </p:nvSpPr>
        <p:spPr>
          <a:xfrm>
            <a:off x="5941313" y="2667000"/>
            <a:ext cx="2637364" cy="47944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l"/>
            <a:r>
              <a:rPr lang="en-US" sz="1600" dirty="0" smtClean="0">
                <a:latin typeface="Courier"/>
                <a:cs typeface="Courier"/>
              </a:rPr>
              <a:t>One</a:t>
            </a:r>
            <a:endParaRPr lang="en-US" sz="1600" dirty="0">
              <a:latin typeface="Courier"/>
              <a:cs typeface="Courier"/>
            </a:endParaRPr>
          </a:p>
        </p:txBody>
      </p:sp>
      <p:sp>
        <p:nvSpPr>
          <p:cNvPr id="17" name="Rectangle 16"/>
          <p:cNvSpPr/>
          <p:nvPr/>
        </p:nvSpPr>
        <p:spPr>
          <a:xfrm>
            <a:off x="4947126" y="3118763"/>
            <a:ext cx="1013888" cy="1389596"/>
          </a:xfrm>
          <a:prstGeom prst="rect">
            <a:avLst/>
          </a:prstGeom>
          <a:ln/>
        </p:spPr>
        <p:style>
          <a:lnRef idx="2">
            <a:schemeClr val="accent1"/>
          </a:lnRef>
          <a:fillRef idx="1">
            <a:schemeClr val="lt1"/>
          </a:fillRef>
          <a:effectRef idx="0">
            <a:schemeClr val="accent1"/>
          </a:effectRef>
          <a:fontRef idx="minor">
            <a:schemeClr val="dk1"/>
          </a:fontRef>
        </p:style>
        <p:txBody>
          <a:bodyPr rtlCol="0" anchor="t" anchorCtr="0"/>
          <a:lstStyle/>
          <a:p>
            <a:pPr algn="l"/>
            <a:r>
              <a:rPr lang="en-US" sz="1600" dirty="0" smtClean="0">
                <a:latin typeface="Courier"/>
                <a:cs typeface="Courier"/>
              </a:rPr>
              <a:t>Json1</a:t>
            </a:r>
            <a:endParaRPr lang="en-US" sz="1600" dirty="0">
              <a:latin typeface="Courier"/>
              <a:cs typeface="Courier"/>
            </a:endParaRPr>
          </a:p>
        </p:txBody>
      </p:sp>
      <p:sp>
        <p:nvSpPr>
          <p:cNvPr id="18" name="Rectangle 17"/>
          <p:cNvSpPr/>
          <p:nvPr/>
        </p:nvSpPr>
        <p:spPr>
          <a:xfrm>
            <a:off x="5951164" y="3118763"/>
            <a:ext cx="2637364" cy="1389596"/>
          </a:xfrm>
          <a:prstGeom prst="rect">
            <a:avLst/>
          </a:prstGeom>
          <a:ln/>
        </p:spPr>
        <p:style>
          <a:lnRef idx="2">
            <a:schemeClr val="accent1"/>
          </a:lnRef>
          <a:fillRef idx="1">
            <a:schemeClr val="lt1"/>
          </a:fillRef>
          <a:effectRef idx="0">
            <a:schemeClr val="accent1"/>
          </a:effectRef>
          <a:fontRef idx="minor">
            <a:schemeClr val="dk1"/>
          </a:fontRef>
        </p:style>
        <p:txBody>
          <a:bodyPr rtlCol="0" anchor="t" anchorCtr="0"/>
          <a:lstStyle/>
          <a:p>
            <a:pPr algn="l"/>
            <a:r>
              <a:rPr lang="en-US" sz="1600" dirty="0" smtClean="0">
                <a:latin typeface="Courier"/>
                <a:cs typeface="Courier"/>
              </a:rPr>
              <a:t>{</a:t>
            </a:r>
          </a:p>
          <a:p>
            <a:pPr algn="l"/>
            <a:r>
              <a:rPr lang="en-US" sz="1600" dirty="0" smtClean="0">
                <a:latin typeface="Courier"/>
                <a:cs typeface="Courier"/>
              </a:rPr>
              <a:t>   “2”:”two”,</a:t>
            </a:r>
          </a:p>
          <a:p>
            <a:pPr algn="l"/>
            <a:r>
              <a:rPr lang="en-US" sz="1600" dirty="0" smtClean="0">
                <a:latin typeface="Courier"/>
                <a:cs typeface="Courier"/>
              </a:rPr>
              <a:t>   “3”:”three”,</a:t>
            </a:r>
          </a:p>
          <a:p>
            <a:pPr algn="l"/>
            <a:r>
              <a:rPr lang="en-US" sz="1600" dirty="0" smtClean="0">
                <a:latin typeface="Courier"/>
                <a:cs typeface="Courier"/>
              </a:rPr>
              <a:t>   …</a:t>
            </a:r>
          </a:p>
          <a:p>
            <a:pPr algn="l"/>
            <a:r>
              <a:rPr lang="en-US" sz="1600" dirty="0">
                <a:latin typeface="Courier"/>
                <a:cs typeface="Courier"/>
              </a:rPr>
              <a:t>}</a:t>
            </a:r>
          </a:p>
        </p:txBody>
      </p:sp>
      <p:sp>
        <p:nvSpPr>
          <p:cNvPr id="19" name="Rectangle 18"/>
          <p:cNvSpPr/>
          <p:nvPr/>
        </p:nvSpPr>
        <p:spPr>
          <a:xfrm>
            <a:off x="4934167" y="4492267"/>
            <a:ext cx="1013888" cy="47944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l"/>
            <a:r>
              <a:rPr lang="en-US" sz="1600" dirty="0" smtClean="0">
                <a:latin typeface="Courier"/>
                <a:cs typeface="Courier"/>
              </a:rPr>
              <a:t>Image1</a:t>
            </a:r>
            <a:endParaRPr lang="en-US" sz="1600" dirty="0">
              <a:latin typeface="Courier"/>
              <a:cs typeface="Courier"/>
            </a:endParaRPr>
          </a:p>
        </p:txBody>
      </p:sp>
      <p:sp>
        <p:nvSpPr>
          <p:cNvPr id="20" name="Rectangle 19"/>
          <p:cNvSpPr/>
          <p:nvPr/>
        </p:nvSpPr>
        <p:spPr>
          <a:xfrm>
            <a:off x="5938205" y="4492267"/>
            <a:ext cx="2637364" cy="47944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l"/>
            <a:r>
              <a:rPr lang="en-US" sz="1600" dirty="0" smtClean="0">
                <a:latin typeface="Courier"/>
                <a:cs typeface="Courier"/>
              </a:rPr>
              <a:t>Image1.png</a:t>
            </a:r>
            <a:endParaRPr lang="en-US" sz="1600" dirty="0">
              <a:latin typeface="Courier"/>
              <a:cs typeface="Courier"/>
            </a:endParaRPr>
          </a:p>
        </p:txBody>
      </p:sp>
      <p:sp>
        <p:nvSpPr>
          <p:cNvPr id="21" name="Rectangle 20"/>
          <p:cNvSpPr/>
          <p:nvPr/>
        </p:nvSpPr>
        <p:spPr>
          <a:xfrm>
            <a:off x="4934167" y="2238631"/>
            <a:ext cx="1013888" cy="479445"/>
          </a:xfrm>
          <a:prstGeom prst="rect">
            <a:avLst/>
          </a:prstGeom>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sz="1600" dirty="0" smtClean="0">
                <a:latin typeface="Courier"/>
                <a:cs typeface="Courier"/>
              </a:rPr>
              <a:t>Key</a:t>
            </a:r>
            <a:endParaRPr lang="en-US" sz="1600" dirty="0">
              <a:latin typeface="Courier"/>
              <a:cs typeface="Courier"/>
            </a:endParaRPr>
          </a:p>
        </p:txBody>
      </p:sp>
      <p:sp>
        <p:nvSpPr>
          <p:cNvPr id="22" name="Rectangle 21"/>
          <p:cNvSpPr/>
          <p:nvPr/>
        </p:nvSpPr>
        <p:spPr>
          <a:xfrm>
            <a:off x="5938205" y="2238631"/>
            <a:ext cx="2637364" cy="479445"/>
          </a:xfrm>
          <a:prstGeom prst="rect">
            <a:avLst/>
          </a:prstGeom>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sz="1600" dirty="0" smtClean="0">
                <a:latin typeface="Courier"/>
                <a:cs typeface="Courier"/>
              </a:rPr>
              <a:t>Value</a:t>
            </a:r>
            <a:endParaRPr lang="en-US" sz="1600" dirty="0">
              <a:latin typeface="Courier"/>
              <a:cs typeface="Courier"/>
            </a:endParaRPr>
          </a:p>
        </p:txBody>
      </p:sp>
      <p:sp>
        <p:nvSpPr>
          <p:cNvPr id="23" name="Rectangle 22"/>
          <p:cNvSpPr/>
          <p:nvPr/>
        </p:nvSpPr>
        <p:spPr>
          <a:xfrm>
            <a:off x="304800" y="5688507"/>
            <a:ext cx="8458200" cy="707886"/>
          </a:xfrm>
          <a:prstGeom prst="rect">
            <a:avLst/>
          </a:prstGeom>
        </p:spPr>
        <p:txBody>
          <a:bodyPr wrap="square">
            <a:spAutoFit/>
          </a:bodyPr>
          <a:lstStyle/>
          <a:p>
            <a:pPr lvl="0" algn="l" defTabSz="914400">
              <a:spcBef>
                <a:spcPts val="600"/>
              </a:spcBef>
              <a:spcAft>
                <a:spcPts val="600"/>
              </a:spcAft>
              <a:defRPr/>
            </a:pPr>
            <a:r>
              <a:rPr lang="en-US" sz="2000" kern="0" dirty="0" smtClean="0">
                <a:solidFill>
                  <a:sysClr val="windowText" lastClr="000000"/>
                </a:solidFill>
                <a:latin typeface="Lucida Grande"/>
                <a:cs typeface="Lucida Grande"/>
              </a:rPr>
              <a:t>* Under the cover keys are actually stored as as combination of the bucket name and user assigned key value.</a:t>
            </a:r>
            <a:endParaRPr lang="en-US" sz="2000" kern="0" dirty="0">
              <a:solidFill>
                <a:sysClr val="windowText" lastClr="000000"/>
              </a:solidFill>
              <a:latin typeface="Lucida Grande"/>
              <a:cs typeface="Lucida Grande"/>
            </a:endParaRPr>
          </a:p>
        </p:txBody>
      </p:sp>
    </p:spTree>
    <p:extLst>
      <p:ext uri="{BB962C8B-B14F-4D97-AF65-F5344CB8AC3E}">
        <p14:creationId xmlns:p14="http://schemas.microsoft.com/office/powerpoint/2010/main" val="15358187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a:xfrm>
            <a:off x="0" y="1"/>
            <a:ext cx="9144000" cy="1142999"/>
          </a:xfrm>
        </p:spPr>
        <p:txBody>
          <a:bodyPr/>
          <a:lstStyle/>
          <a:p>
            <a:r>
              <a:rPr lang="en-US" dirty="0" err="1" smtClean="0"/>
              <a:t>Riak’s</a:t>
            </a:r>
            <a:r>
              <a:rPr lang="en-US" dirty="0" smtClean="0"/>
              <a:t> APIs</a:t>
            </a:r>
            <a:endParaRPr lang="en-US" dirty="0"/>
          </a:p>
        </p:txBody>
      </p:sp>
      <p:sp>
        <p:nvSpPr>
          <p:cNvPr id="25" name="TextBox 24"/>
          <p:cNvSpPr txBox="1"/>
          <p:nvPr/>
        </p:nvSpPr>
        <p:spPr>
          <a:xfrm>
            <a:off x="304800" y="2135148"/>
            <a:ext cx="8458200" cy="2123658"/>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600" kern="0" dirty="0" smtClean="0">
                <a:solidFill>
                  <a:sysClr val="windowText" lastClr="000000"/>
                </a:solidFill>
                <a:latin typeface="Courier"/>
                <a:cs typeface="Courier"/>
              </a:rPr>
              <a:t>curl </a:t>
            </a:r>
            <a:r>
              <a:rPr lang="en-US" sz="1600" kern="0" dirty="0">
                <a:solidFill>
                  <a:sysClr val="windowText" lastClr="000000"/>
                </a:solidFill>
                <a:latin typeface="Courier"/>
                <a:cs typeface="Courier"/>
              </a:rPr>
              <a:t>http://127.0.0.1:8098/types/places/buckets/country/keys/</a:t>
            </a:r>
            <a:r>
              <a:rPr lang="en-US" sz="1600" kern="0" dirty="0" smtClean="0">
                <a:solidFill>
                  <a:sysClr val="windowText" lastClr="000000"/>
                </a:solidFill>
                <a:latin typeface="Courier"/>
                <a:cs typeface="Courier"/>
              </a:rPr>
              <a:t>US</a:t>
            </a:r>
          </a:p>
          <a:p>
            <a:pPr lvl="0" algn="l" defTabSz="914400">
              <a:spcBef>
                <a:spcPts val="600"/>
              </a:spcBef>
              <a:spcAft>
                <a:spcPts val="600"/>
              </a:spcAft>
              <a:defRPr/>
            </a:pPr>
            <a:r>
              <a:rPr lang="en-US" sz="1600" kern="0" dirty="0" smtClean="0">
                <a:solidFill>
                  <a:sysClr val="windowText" lastClr="000000"/>
                </a:solidFill>
                <a:latin typeface="Courier"/>
                <a:cs typeface="Courier"/>
              </a:rPr>
              <a:t>{</a:t>
            </a:r>
            <a:endParaRPr lang="en-US" sz="1600" kern="0" dirty="0">
              <a:solidFill>
                <a:sysClr val="windowText" lastClr="000000"/>
              </a:solidFill>
              <a:latin typeface="Courier"/>
              <a:cs typeface="Courier"/>
            </a:endParaRPr>
          </a:p>
          <a:p>
            <a:pPr lvl="0" algn="l" defTabSz="914400">
              <a:spcBef>
                <a:spcPts val="600"/>
              </a:spcBef>
              <a:spcAft>
                <a:spcPts val="600"/>
              </a:spcAft>
              <a:defRPr/>
            </a:pPr>
            <a:r>
              <a:rPr lang="en-US" sz="1600" kern="0" dirty="0">
                <a:solidFill>
                  <a:sysClr val="windowText" lastClr="000000"/>
                </a:solidFill>
                <a:latin typeface="Courier"/>
                <a:cs typeface="Courier"/>
              </a:rPr>
              <a:t>  "Alpha2_s": "</a:t>
            </a:r>
            <a:r>
              <a:rPr lang="en-US" sz="1600" kern="0" dirty="0" smtClean="0">
                <a:solidFill>
                  <a:sysClr val="windowText" lastClr="000000"/>
                </a:solidFill>
                <a:latin typeface="Courier"/>
                <a:cs typeface="Courier"/>
              </a:rPr>
              <a:t>US”,</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a:solidFill>
                  <a:sysClr val="windowText" lastClr="000000"/>
                </a:solidFill>
                <a:latin typeface="Courier"/>
                <a:cs typeface="Courier"/>
              </a:rPr>
              <a:t>Alpha3_s": "</a:t>
            </a:r>
            <a:r>
              <a:rPr lang="en-US" sz="1600" kern="0" dirty="0" smtClean="0">
                <a:solidFill>
                  <a:sysClr val="windowText" lastClr="000000"/>
                </a:solidFill>
                <a:latin typeface="Courier"/>
                <a:cs typeface="Courier"/>
              </a:rPr>
              <a:t>USA”,</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err="1">
                <a:solidFill>
                  <a:sysClr val="windowText" lastClr="000000"/>
                </a:solidFill>
                <a:latin typeface="Courier"/>
                <a:cs typeface="Courier"/>
              </a:rPr>
              <a:t>EnglishName_s</a:t>
            </a:r>
            <a:r>
              <a:rPr lang="en-US" sz="1600" kern="0" dirty="0">
                <a:solidFill>
                  <a:sysClr val="windowText" lastClr="000000"/>
                </a:solidFill>
                <a:latin typeface="Courier"/>
                <a:cs typeface="Courier"/>
              </a:rPr>
              <a:t>": "United </a:t>
            </a:r>
            <a:r>
              <a:rPr lang="en-US" sz="1600" kern="0" dirty="0" smtClean="0">
                <a:solidFill>
                  <a:sysClr val="windowText" lastClr="000000"/>
                </a:solidFill>
                <a:latin typeface="Courier"/>
                <a:cs typeface="Courier"/>
              </a:rPr>
              <a:t>States”,</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err="1">
                <a:solidFill>
                  <a:sysClr val="windowText" lastClr="000000"/>
                </a:solidFill>
                <a:latin typeface="Courier"/>
                <a:cs typeface="Courier"/>
              </a:rPr>
              <a:t>NumericCode_i</a:t>
            </a:r>
            <a:r>
              <a:rPr lang="en-US" sz="1600" kern="0" dirty="0">
                <a:solidFill>
                  <a:sysClr val="windowText" lastClr="000000"/>
                </a:solidFill>
                <a:latin typeface="Courier"/>
                <a:cs typeface="Courier"/>
              </a:rPr>
              <a:t>": </a:t>
            </a:r>
            <a:r>
              <a:rPr lang="en-US" sz="1600" kern="0" dirty="0" smtClean="0">
                <a:solidFill>
                  <a:sysClr val="windowText" lastClr="000000"/>
                </a:solidFill>
                <a:latin typeface="Courier"/>
                <a:cs typeface="Courier"/>
              </a:rPr>
              <a:t>840</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a:t>
            </a:r>
            <a:endParaRPr lang="en-US" sz="1600" kern="0" dirty="0">
              <a:solidFill>
                <a:sysClr val="windowText" lastClr="000000"/>
              </a:solidFill>
              <a:latin typeface="Courier"/>
              <a:cs typeface="Courier"/>
            </a:endParaRPr>
          </a:p>
        </p:txBody>
      </p:sp>
      <p:sp>
        <p:nvSpPr>
          <p:cNvPr id="26" name="TextBox 25"/>
          <p:cNvSpPr txBox="1"/>
          <p:nvPr/>
        </p:nvSpPr>
        <p:spPr>
          <a:xfrm>
            <a:off x="304800" y="1264935"/>
            <a:ext cx="8458200" cy="707886"/>
          </a:xfrm>
          <a:prstGeom prst="rect">
            <a:avLst/>
          </a:prstGeom>
          <a:noFill/>
        </p:spPr>
        <p:txBody>
          <a:bodyPr wrap="square" rtlCol="0">
            <a:spAutoFit/>
          </a:bodyPr>
          <a:lstStyle/>
          <a:p>
            <a:pPr algn="l" defTabSz="914400">
              <a:spcBef>
                <a:spcPts val="600"/>
              </a:spcBef>
              <a:spcAft>
                <a:spcPts val="600"/>
              </a:spcAft>
              <a:defRPr/>
            </a:pPr>
            <a:r>
              <a:rPr lang="en-US" sz="2000" kern="0" dirty="0" smtClean="0">
                <a:solidFill>
                  <a:sysClr val="windowText" lastClr="000000"/>
                </a:solidFill>
                <a:latin typeface="Lucida Grande"/>
                <a:cs typeface="Lucida Grande"/>
              </a:rPr>
              <a:t>Riak offers both HTTP and Protocol Buffers </a:t>
            </a:r>
            <a:r>
              <a:rPr lang="en-US" sz="2000" kern="0" dirty="0">
                <a:solidFill>
                  <a:sysClr val="windowText" lastClr="000000"/>
                </a:solidFill>
                <a:latin typeface="Lucida Grande"/>
                <a:cs typeface="Lucida Grande"/>
              </a:rPr>
              <a:t>APIs. The </a:t>
            </a:r>
            <a:r>
              <a:rPr lang="en-US" sz="2000" kern="0" dirty="0" smtClean="0">
                <a:solidFill>
                  <a:sysClr val="windowText" lastClr="000000"/>
                </a:solidFill>
                <a:latin typeface="Lucida Grande"/>
                <a:cs typeface="Lucida Grande"/>
              </a:rPr>
              <a:t>following HTTP </a:t>
            </a:r>
            <a:r>
              <a:rPr lang="en-US" sz="2000" kern="0" dirty="0">
                <a:solidFill>
                  <a:sysClr val="windowText" lastClr="000000"/>
                </a:solidFill>
                <a:latin typeface="Lucida Grande"/>
                <a:cs typeface="Lucida Grande"/>
              </a:rPr>
              <a:t>API example </a:t>
            </a:r>
            <a:r>
              <a:rPr lang="en-US" sz="2000" kern="0" dirty="0" smtClean="0">
                <a:solidFill>
                  <a:sysClr val="windowText" lastClr="000000"/>
                </a:solidFill>
                <a:latin typeface="Lucida Grande"/>
                <a:cs typeface="Lucida Grande"/>
              </a:rPr>
              <a:t>uses curl </a:t>
            </a:r>
            <a:r>
              <a:rPr lang="en-US" sz="2000" kern="0" dirty="0">
                <a:solidFill>
                  <a:sysClr val="windowText" lastClr="000000"/>
                </a:solidFill>
                <a:latin typeface="Lucida Grande"/>
                <a:cs typeface="Lucida Grande"/>
              </a:rPr>
              <a:t>to retrieve a value by key</a:t>
            </a:r>
            <a:r>
              <a:rPr lang="en-US" sz="2000" kern="0" dirty="0" smtClean="0">
                <a:solidFill>
                  <a:sysClr val="windowText" lastClr="000000"/>
                </a:solidFill>
                <a:latin typeface="Lucida Grande"/>
                <a:cs typeface="Lucida Grande"/>
              </a:rPr>
              <a:t>:</a:t>
            </a:r>
          </a:p>
        </p:txBody>
      </p:sp>
      <p:sp>
        <p:nvSpPr>
          <p:cNvPr id="27" name="TextBox 26"/>
          <p:cNvSpPr txBox="1"/>
          <p:nvPr/>
        </p:nvSpPr>
        <p:spPr>
          <a:xfrm>
            <a:off x="314651" y="4488381"/>
            <a:ext cx="8458200" cy="1015663"/>
          </a:xfrm>
          <a:prstGeom prst="rect">
            <a:avLst/>
          </a:prstGeom>
          <a:noFill/>
        </p:spPr>
        <p:txBody>
          <a:bodyPr wrap="square" rtlCol="0">
            <a:spAutoFit/>
          </a:bodyPr>
          <a:lstStyle/>
          <a:p>
            <a:pPr algn="l" defTabSz="914400">
              <a:spcBef>
                <a:spcPts val="600"/>
              </a:spcBef>
              <a:spcAft>
                <a:spcPts val="600"/>
              </a:spcAft>
              <a:defRPr/>
            </a:pPr>
            <a:r>
              <a:rPr lang="en-US" sz="2000" b="1" kern="0" dirty="0" smtClean="0">
                <a:solidFill>
                  <a:sysClr val="windowText" lastClr="000000"/>
                </a:solidFill>
                <a:latin typeface="Lucida Grande"/>
                <a:cs typeface="Lucida Grande"/>
              </a:rPr>
              <a:t>Note</a:t>
            </a:r>
            <a:r>
              <a:rPr lang="en-US" sz="2000" kern="0" dirty="0" smtClean="0">
                <a:solidFill>
                  <a:sysClr val="windowText" lastClr="000000"/>
                </a:solidFill>
                <a:latin typeface="Lucida Grande"/>
                <a:cs typeface="Lucida Grande"/>
              </a:rPr>
              <a:t>: Protocol </a:t>
            </a:r>
            <a:r>
              <a:rPr lang="en-US" sz="2000" kern="0" dirty="0">
                <a:solidFill>
                  <a:sysClr val="windowText" lastClr="000000"/>
                </a:solidFill>
                <a:latin typeface="Lucida Grande"/>
                <a:cs typeface="Lucida Grande"/>
              </a:rPr>
              <a:t>buffers are Google's language-neutral, platform-neutral, extensible mechanism for serializing structured data – think XML, but smaller, faster, and simpler.</a:t>
            </a:r>
            <a:endParaRPr lang="en-US" sz="2000" kern="0" dirty="0" smtClean="0">
              <a:solidFill>
                <a:sysClr val="windowText" lastClr="000000"/>
              </a:solidFill>
              <a:latin typeface="Lucida Grande"/>
              <a:cs typeface="Lucida Grande"/>
            </a:endParaRPr>
          </a:p>
        </p:txBody>
      </p:sp>
    </p:spTree>
    <p:extLst>
      <p:ext uri="{BB962C8B-B14F-4D97-AF65-F5344CB8AC3E}">
        <p14:creationId xmlns:p14="http://schemas.microsoft.com/office/powerpoint/2010/main" val="6059654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a:xfrm>
            <a:off x="0" y="1"/>
            <a:ext cx="9144000" cy="1142999"/>
          </a:xfrm>
        </p:spPr>
        <p:txBody>
          <a:bodyPr/>
          <a:lstStyle/>
          <a:p>
            <a:r>
              <a:rPr lang="en-US" dirty="0" err="1" smtClean="0"/>
              <a:t>Riak’s</a:t>
            </a:r>
            <a:r>
              <a:rPr lang="en-US" dirty="0" smtClean="0"/>
              <a:t> Operations</a:t>
            </a:r>
            <a:endParaRPr lang="en-US" dirty="0"/>
          </a:p>
        </p:txBody>
      </p:sp>
      <p:sp>
        <p:nvSpPr>
          <p:cNvPr id="6" name="TextBox 5"/>
          <p:cNvSpPr txBox="1"/>
          <p:nvPr/>
        </p:nvSpPr>
        <p:spPr>
          <a:xfrm>
            <a:off x="304800" y="1724561"/>
            <a:ext cx="8458200" cy="1323439"/>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600" kern="0" dirty="0" smtClean="0">
                <a:solidFill>
                  <a:sysClr val="windowText" lastClr="000000"/>
                </a:solidFill>
                <a:latin typeface="Courier"/>
                <a:cs typeface="Courier"/>
              </a:rPr>
              <a:t>curl </a:t>
            </a:r>
            <a:r>
              <a:rPr lang="en-US" sz="1600" kern="0" dirty="0">
                <a:solidFill>
                  <a:sysClr val="windowText" lastClr="000000"/>
                </a:solidFill>
                <a:latin typeface="Courier"/>
                <a:cs typeface="Courier"/>
              </a:rPr>
              <a:t>http://127.0.0.1:8098/types/places/buckets/country/keys/</a:t>
            </a:r>
            <a:r>
              <a:rPr lang="en-US" sz="1600" kern="0" dirty="0" smtClean="0">
                <a:solidFill>
                  <a:sysClr val="windowText" lastClr="000000"/>
                </a:solidFill>
                <a:latin typeface="Courier"/>
                <a:cs typeface="Courier"/>
              </a:rPr>
              <a:t>US</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a:t>
            </a:r>
            <a:r>
              <a:rPr lang="en-US" sz="1600" kern="0" dirty="0">
                <a:solidFill>
                  <a:sysClr val="windowText" lastClr="000000"/>
                </a:solidFill>
                <a:latin typeface="Courier"/>
                <a:cs typeface="Courier"/>
              </a:rPr>
              <a:t/>
            </a:r>
            <a:br>
              <a:rPr lang="en-US" sz="1600" kern="0" dirty="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a:solidFill>
                  <a:sysClr val="windowText" lastClr="000000"/>
                </a:solidFill>
                <a:latin typeface="Courier"/>
                <a:cs typeface="Courier"/>
              </a:rPr>
              <a:t>"Alpha2_s": "</a:t>
            </a:r>
            <a:r>
              <a:rPr lang="en-US" sz="1600" kern="0" dirty="0" smtClean="0">
                <a:solidFill>
                  <a:sysClr val="windowText" lastClr="000000"/>
                </a:solidFill>
                <a:latin typeface="Courier"/>
                <a:cs typeface="Courier"/>
              </a:rPr>
              <a:t>US”, </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err="1">
                <a:solidFill>
                  <a:sysClr val="windowText" lastClr="000000"/>
                </a:solidFill>
                <a:latin typeface="Courier"/>
                <a:cs typeface="Courier"/>
              </a:rPr>
              <a:t>EnglishName_s</a:t>
            </a:r>
            <a:r>
              <a:rPr lang="en-US" sz="1600" kern="0" dirty="0">
                <a:solidFill>
                  <a:sysClr val="windowText" lastClr="000000"/>
                </a:solidFill>
                <a:latin typeface="Courier"/>
                <a:cs typeface="Courier"/>
              </a:rPr>
              <a:t>": "United </a:t>
            </a:r>
            <a:r>
              <a:rPr lang="en-US" sz="1600" kern="0" dirty="0" smtClean="0">
                <a:solidFill>
                  <a:sysClr val="windowText" lastClr="000000"/>
                </a:solidFill>
                <a:latin typeface="Courier"/>
                <a:cs typeface="Courier"/>
              </a:rPr>
              <a:t>States”</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a:t>
            </a:r>
            <a:endParaRPr lang="en-US" sz="1600" kern="0" dirty="0">
              <a:solidFill>
                <a:sysClr val="windowText" lastClr="000000"/>
              </a:solidFill>
              <a:latin typeface="Courier"/>
              <a:cs typeface="Courier"/>
            </a:endParaRPr>
          </a:p>
        </p:txBody>
      </p:sp>
      <p:sp>
        <p:nvSpPr>
          <p:cNvPr id="7" name="TextBox 6"/>
          <p:cNvSpPr txBox="1"/>
          <p:nvPr/>
        </p:nvSpPr>
        <p:spPr>
          <a:xfrm>
            <a:off x="304800" y="5435024"/>
            <a:ext cx="8458200" cy="584776"/>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600" kern="0" dirty="0">
                <a:solidFill>
                  <a:sysClr val="windowText" lastClr="000000"/>
                </a:solidFill>
                <a:latin typeface="Courier"/>
                <a:cs typeface="Courier"/>
              </a:rPr>
              <a:t>curl -XDELETE http://localhost</a:t>
            </a:r>
            <a:r>
              <a:rPr lang="en-US" sz="1600" kern="0" dirty="0" smtClean="0">
                <a:solidFill>
                  <a:sysClr val="windowText" lastClr="000000"/>
                </a:solidFill>
                <a:latin typeface="Courier"/>
                <a:cs typeface="Courier"/>
              </a:rPr>
              <a:t>:</a:t>
            </a:r>
            <a:r>
              <a:rPr lang="en-US" sz="1600" kern="0" dirty="0">
                <a:solidFill>
                  <a:sysClr val="windowText" lastClr="000000"/>
                </a:solidFill>
                <a:latin typeface="Courier"/>
                <a:cs typeface="Courier"/>
              </a:rPr>
              <a:t>8098/types/places/buckets/country/keys/US</a:t>
            </a:r>
          </a:p>
        </p:txBody>
      </p:sp>
      <p:sp>
        <p:nvSpPr>
          <p:cNvPr id="8" name="TextBox 7"/>
          <p:cNvSpPr txBox="1"/>
          <p:nvPr/>
        </p:nvSpPr>
        <p:spPr>
          <a:xfrm>
            <a:off x="304800" y="1264935"/>
            <a:ext cx="8458200" cy="400110"/>
          </a:xfrm>
          <a:prstGeom prst="rect">
            <a:avLst/>
          </a:prstGeom>
          <a:noFill/>
        </p:spPr>
        <p:txBody>
          <a:bodyPr wrap="square" rtlCol="0">
            <a:spAutoFit/>
          </a:bodyPr>
          <a:lstStyle/>
          <a:p>
            <a:pPr algn="l" defTabSz="914400">
              <a:spcBef>
                <a:spcPts val="600"/>
              </a:spcBef>
              <a:spcAft>
                <a:spcPts val="600"/>
              </a:spcAft>
              <a:defRPr/>
            </a:pPr>
            <a:r>
              <a:rPr lang="en-US" sz="2000" b="1" kern="0" dirty="0" smtClean="0">
                <a:solidFill>
                  <a:sysClr val="windowText" lastClr="000000"/>
                </a:solidFill>
                <a:latin typeface="Lucida Grande"/>
                <a:cs typeface="Lucida Grande"/>
              </a:rPr>
              <a:t>Get</a:t>
            </a:r>
          </a:p>
        </p:txBody>
      </p:sp>
      <p:sp>
        <p:nvSpPr>
          <p:cNvPr id="9" name="TextBox 8"/>
          <p:cNvSpPr txBox="1"/>
          <p:nvPr/>
        </p:nvSpPr>
        <p:spPr>
          <a:xfrm>
            <a:off x="304800" y="5010090"/>
            <a:ext cx="8458200" cy="400110"/>
          </a:xfrm>
          <a:prstGeom prst="rect">
            <a:avLst/>
          </a:prstGeom>
          <a:noFill/>
        </p:spPr>
        <p:txBody>
          <a:bodyPr wrap="square" rtlCol="0">
            <a:spAutoFit/>
          </a:bodyPr>
          <a:lstStyle/>
          <a:p>
            <a:pPr algn="l" defTabSz="914400">
              <a:spcBef>
                <a:spcPts val="600"/>
              </a:spcBef>
              <a:spcAft>
                <a:spcPts val="600"/>
              </a:spcAft>
              <a:defRPr/>
            </a:pPr>
            <a:r>
              <a:rPr lang="en-US" sz="2000" b="1" kern="0" dirty="0" smtClean="0">
                <a:solidFill>
                  <a:sysClr val="windowText" lastClr="000000"/>
                </a:solidFill>
                <a:latin typeface="Lucida Grande"/>
                <a:cs typeface="Lucida Grande"/>
              </a:rPr>
              <a:t>Delete</a:t>
            </a:r>
          </a:p>
        </p:txBody>
      </p:sp>
      <p:sp>
        <p:nvSpPr>
          <p:cNvPr id="10" name="TextBox 9"/>
          <p:cNvSpPr txBox="1"/>
          <p:nvPr/>
        </p:nvSpPr>
        <p:spPr>
          <a:xfrm>
            <a:off x="304800" y="3723382"/>
            <a:ext cx="8458200" cy="1077218"/>
          </a:xfrm>
          <a:prstGeom prst="rect">
            <a:avLst/>
          </a:prstGeom>
          <a:noFill/>
          <a:ln>
            <a:solidFill>
              <a:schemeClr val="bg2"/>
            </a:solidFill>
          </a:ln>
        </p:spPr>
        <p:txBody>
          <a:bodyPr wrap="square" rtlCol="0">
            <a:spAutoFit/>
          </a:bodyPr>
          <a:lstStyle/>
          <a:p>
            <a:pPr lvl="0" algn="l" defTabSz="914400">
              <a:spcBef>
                <a:spcPts val="600"/>
              </a:spcBef>
              <a:spcAft>
                <a:spcPts val="600"/>
              </a:spcAft>
              <a:defRPr/>
            </a:pPr>
            <a:r>
              <a:rPr lang="en-US" sz="1600" kern="0" dirty="0">
                <a:solidFill>
                  <a:sysClr val="windowText" lastClr="000000"/>
                </a:solidFill>
                <a:latin typeface="Courier"/>
                <a:cs typeface="Courier"/>
              </a:rPr>
              <a:t>curl -XPUT </a:t>
            </a:r>
            <a:r>
              <a:rPr lang="en-US" sz="1600" kern="0" dirty="0" smtClean="0">
                <a:solidFill>
                  <a:sysClr val="windowText" lastClr="000000"/>
                </a:solidFill>
                <a:latin typeface="Courier"/>
                <a:cs typeface="Courier"/>
              </a:rPr>
              <a:t>\</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-H "Content-Type: application/</a:t>
            </a:r>
            <a:r>
              <a:rPr lang="en-US" sz="1600" kern="0" dirty="0" err="1" smtClean="0">
                <a:solidFill>
                  <a:sysClr val="windowText" lastClr="000000"/>
                </a:solidFill>
                <a:latin typeface="Courier"/>
                <a:cs typeface="Courier"/>
              </a:rPr>
              <a:t>json</a:t>
            </a:r>
            <a:r>
              <a:rPr lang="en-US" sz="1600" kern="0" dirty="0" smtClean="0">
                <a:solidFill>
                  <a:sysClr val="windowText" lastClr="000000"/>
                </a:solidFill>
                <a:latin typeface="Courier"/>
                <a:cs typeface="Courier"/>
              </a:rPr>
              <a:t>" \</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-d ”{‘Alpha2_s’:’US’, ‘</a:t>
            </a:r>
            <a:r>
              <a:rPr lang="en-US" sz="1600" kern="0" dirty="0" err="1" smtClean="0">
                <a:solidFill>
                  <a:sysClr val="windowText" lastClr="000000"/>
                </a:solidFill>
                <a:latin typeface="Courier"/>
                <a:cs typeface="Courier"/>
              </a:rPr>
              <a:t>EnglishName_s’:’United</a:t>
            </a:r>
            <a:r>
              <a:rPr lang="en-US" sz="1600" kern="0" dirty="0" smtClean="0">
                <a:solidFill>
                  <a:sysClr val="windowText" lastClr="000000"/>
                </a:solidFill>
                <a:latin typeface="Courier"/>
                <a:cs typeface="Courier"/>
              </a:rPr>
              <a:t> States’}" \</a:t>
            </a:r>
            <a:br>
              <a:rPr lang="en-US" sz="1600" kern="0" dirty="0" smtClean="0">
                <a:solidFill>
                  <a:sysClr val="windowText" lastClr="000000"/>
                </a:solidFill>
                <a:latin typeface="Courier"/>
                <a:cs typeface="Courier"/>
              </a:rPr>
            </a:br>
            <a:r>
              <a:rPr lang="en-US" sz="1600" kern="0" dirty="0" smtClean="0">
                <a:solidFill>
                  <a:sysClr val="windowText" lastClr="000000"/>
                </a:solidFill>
                <a:latin typeface="Courier"/>
                <a:cs typeface="Courier"/>
              </a:rPr>
              <a:t>  </a:t>
            </a:r>
            <a:r>
              <a:rPr lang="en-US" sz="1600" kern="0" dirty="0">
                <a:solidFill>
                  <a:sysClr val="windowText" lastClr="000000"/>
                </a:solidFill>
                <a:latin typeface="Courier"/>
                <a:cs typeface="Courier"/>
              </a:rPr>
              <a:t>http://localhost:8098/types/places/buckets/</a:t>
            </a:r>
            <a:r>
              <a:rPr lang="en-US" sz="1600" kern="0" dirty="0" smtClean="0">
                <a:solidFill>
                  <a:sysClr val="windowText" lastClr="000000"/>
                </a:solidFill>
                <a:latin typeface="Courier"/>
                <a:cs typeface="Courier"/>
              </a:rPr>
              <a:t>country/</a:t>
            </a:r>
            <a:r>
              <a:rPr lang="en-US" sz="1600" kern="0" dirty="0">
                <a:solidFill>
                  <a:sysClr val="windowText" lastClr="000000"/>
                </a:solidFill>
                <a:latin typeface="Courier"/>
                <a:cs typeface="Courier"/>
              </a:rPr>
              <a:t>keys</a:t>
            </a:r>
            <a:r>
              <a:rPr lang="en-US" sz="1600" kern="0" dirty="0" smtClean="0">
                <a:solidFill>
                  <a:sysClr val="windowText" lastClr="000000"/>
                </a:solidFill>
                <a:latin typeface="Courier"/>
                <a:cs typeface="Courier"/>
              </a:rPr>
              <a:t>/US</a:t>
            </a:r>
            <a:endParaRPr lang="en-US" sz="1600" kern="0" dirty="0">
              <a:solidFill>
                <a:sysClr val="windowText" lastClr="000000"/>
              </a:solidFill>
              <a:latin typeface="Courier"/>
              <a:cs typeface="Courier"/>
            </a:endParaRPr>
          </a:p>
        </p:txBody>
      </p:sp>
      <p:sp>
        <p:nvSpPr>
          <p:cNvPr id="11" name="TextBox 10"/>
          <p:cNvSpPr txBox="1"/>
          <p:nvPr/>
        </p:nvSpPr>
        <p:spPr>
          <a:xfrm>
            <a:off x="304800" y="3266182"/>
            <a:ext cx="8458200" cy="400110"/>
          </a:xfrm>
          <a:prstGeom prst="rect">
            <a:avLst/>
          </a:prstGeom>
          <a:noFill/>
        </p:spPr>
        <p:txBody>
          <a:bodyPr wrap="square" rtlCol="0">
            <a:spAutoFit/>
          </a:bodyPr>
          <a:lstStyle/>
          <a:p>
            <a:pPr algn="l" defTabSz="914400">
              <a:spcBef>
                <a:spcPts val="600"/>
              </a:spcBef>
              <a:spcAft>
                <a:spcPts val="600"/>
              </a:spcAft>
              <a:defRPr/>
            </a:pPr>
            <a:r>
              <a:rPr lang="en-US" sz="2000" b="1" kern="0" dirty="0" smtClean="0">
                <a:solidFill>
                  <a:sysClr val="windowText" lastClr="000000"/>
                </a:solidFill>
                <a:latin typeface="Lucida Grande"/>
                <a:cs typeface="Lucida Grande"/>
              </a:rPr>
              <a:t>Put</a:t>
            </a:r>
          </a:p>
        </p:txBody>
      </p:sp>
    </p:spTree>
    <p:extLst>
      <p:ext uri="{BB962C8B-B14F-4D97-AF65-F5344CB8AC3E}">
        <p14:creationId xmlns:p14="http://schemas.microsoft.com/office/powerpoint/2010/main" val="40296764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a:xfrm>
            <a:off x="0" y="1"/>
            <a:ext cx="9144000" cy="1142999"/>
          </a:xfrm>
        </p:spPr>
        <p:txBody>
          <a:bodyPr/>
          <a:lstStyle/>
          <a:p>
            <a:r>
              <a:rPr lang="en-US" dirty="0" smtClean="0"/>
              <a:t>Riak Client Libraries</a:t>
            </a:r>
            <a:endParaRPr lang="en-US" dirty="0"/>
          </a:p>
        </p:txBody>
      </p:sp>
      <p:sp>
        <p:nvSpPr>
          <p:cNvPr id="25" name="TextBox 24"/>
          <p:cNvSpPr txBox="1"/>
          <p:nvPr/>
        </p:nvSpPr>
        <p:spPr>
          <a:xfrm>
            <a:off x="533400" y="2183799"/>
            <a:ext cx="4114800" cy="2708434"/>
          </a:xfrm>
          <a:prstGeom prst="rect">
            <a:avLst/>
          </a:prstGeom>
          <a:noFill/>
        </p:spPr>
        <p:txBody>
          <a:bodyPr wrap="square" rtlCol="0">
            <a:spAutoFit/>
          </a:bodyPr>
          <a:lstStyle/>
          <a:p>
            <a:pPr marL="342900"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Basho Supported Libraries:</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Java</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Ruby</a:t>
            </a: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Python</a:t>
            </a:r>
          </a:p>
          <a:p>
            <a:pPr marL="800100" lvl="1" indent="-342900" algn="l" fontAlgn="auto">
              <a:spcBef>
                <a:spcPts val="600"/>
              </a:spcBef>
              <a:spcAft>
                <a:spcPts val="600"/>
              </a:spcAft>
              <a:buFont typeface="Arial"/>
              <a:buChar char="•"/>
              <a:defRPr/>
            </a:pPr>
            <a:r>
              <a:rPr lang="en-US" sz="2000" kern="0" dirty="0" err="1" smtClean="0">
                <a:solidFill>
                  <a:sysClr val="windowText" lastClr="000000"/>
                </a:solidFill>
                <a:latin typeface="Lucida Grande"/>
                <a:cs typeface="Lucida Grande"/>
              </a:rPr>
              <a:t>Erlang</a:t>
            </a:r>
            <a:endParaRPr lang="en-US" sz="2000" kern="0" dirty="0" smtClean="0">
              <a:solidFill>
                <a:sysClr val="windowText" lastClr="000000"/>
              </a:solidFill>
              <a:latin typeface="Lucida Grande"/>
              <a:cs typeface="Lucida Grande"/>
            </a:endParaRPr>
          </a:p>
          <a:p>
            <a:pPr marL="800100" lvl="1" indent="-342900" algn="l" fontAlgn="auto">
              <a:spcBef>
                <a:spcPts val="600"/>
              </a:spcBef>
              <a:spcAft>
                <a:spcPts val="600"/>
              </a:spcAft>
              <a:buFont typeface="Arial"/>
              <a:buChar char="•"/>
              <a:defRPr/>
            </a:pPr>
            <a:r>
              <a:rPr lang="en-US" sz="2000" kern="0" dirty="0" err="1" smtClean="0">
                <a:solidFill>
                  <a:sysClr val="windowText" lastClr="000000"/>
                </a:solidFill>
                <a:latin typeface="Lucida Grande"/>
                <a:cs typeface="Lucida Grande"/>
              </a:rPr>
              <a:t>.Net</a:t>
            </a:r>
            <a:endParaRPr lang="en-US" sz="2000" kern="0" dirty="0" smtClean="0">
              <a:solidFill>
                <a:sysClr val="windowText" lastClr="000000"/>
              </a:solidFill>
              <a:latin typeface="Lucida Grande"/>
              <a:cs typeface="Lucida Grande"/>
            </a:endParaRPr>
          </a:p>
        </p:txBody>
      </p:sp>
      <p:sp>
        <p:nvSpPr>
          <p:cNvPr id="26" name="TextBox 25"/>
          <p:cNvSpPr txBox="1"/>
          <p:nvPr/>
        </p:nvSpPr>
        <p:spPr>
          <a:xfrm>
            <a:off x="4572000" y="2159437"/>
            <a:ext cx="4114800" cy="3631763"/>
          </a:xfrm>
          <a:prstGeom prst="rect">
            <a:avLst/>
          </a:prstGeom>
          <a:noFill/>
        </p:spPr>
        <p:txBody>
          <a:bodyPr wrap="square" rtlCol="0">
            <a:spAutoFit/>
          </a:bodyPr>
          <a:lstStyle/>
          <a:p>
            <a:pPr marL="342900" marR="0" lvl="0" indent="-342900" algn="l" defTabSz="914400" eaLnBrk="1" fontAlgn="auto" latinLnBrk="0" hangingPunct="1">
              <a:lnSpc>
                <a:spcPct val="100000"/>
              </a:lnSpc>
              <a:spcBef>
                <a:spcPts val="600"/>
              </a:spcBef>
              <a:spcAft>
                <a:spcPts val="600"/>
              </a:spcAft>
              <a:buClrTx/>
              <a:buSzTx/>
              <a:buFont typeface="Arial"/>
              <a:buChar char="•"/>
              <a:tabLst/>
              <a:defRPr/>
            </a:pPr>
            <a:r>
              <a:rPr kumimoji="0" lang="en-US" sz="2000" i="0" u="none" strike="noStrike" kern="0" cap="none" spc="0" normalizeH="0" baseline="0" noProof="0" dirty="0" smtClean="0">
                <a:ln>
                  <a:noFill/>
                </a:ln>
                <a:solidFill>
                  <a:sysClr val="windowText" lastClr="000000"/>
                </a:solidFill>
                <a:effectLst/>
                <a:uLnTx/>
                <a:uFillTx/>
                <a:latin typeface="Lucida Grande"/>
                <a:cs typeface="Lucida Grande"/>
              </a:rPr>
              <a:t>Community Libraries:</a:t>
            </a:r>
          </a:p>
          <a:p>
            <a:pPr marL="800100" lvl="1" indent="-342900" algn="l" fontAlgn="auto">
              <a:spcBef>
                <a:spcPts val="600"/>
              </a:spcBef>
              <a:spcAft>
                <a:spcPts val="600"/>
              </a:spcAft>
              <a:buFont typeface="Arial"/>
              <a:buChar char="•"/>
              <a:defRPr/>
            </a:pPr>
            <a:r>
              <a:rPr kumimoji="0" lang="en-US" sz="2000" i="0" u="none" strike="noStrike" kern="0" cap="none" spc="0" normalizeH="0" baseline="0" noProof="0" dirty="0" smtClean="0">
                <a:ln>
                  <a:noFill/>
                </a:ln>
                <a:solidFill>
                  <a:sysClr val="windowText" lastClr="000000"/>
                </a:solidFill>
                <a:effectLst/>
                <a:uLnTx/>
                <a:uFillTx/>
                <a:latin typeface="Lucida Grande"/>
                <a:cs typeface="Lucida Grande"/>
              </a:rPr>
              <a:t>PHP</a:t>
            </a:r>
          </a:p>
          <a:p>
            <a:pPr marL="800100" lvl="1" indent="-342900" algn="l" fontAlgn="auto">
              <a:spcBef>
                <a:spcPts val="600"/>
              </a:spcBef>
              <a:spcAft>
                <a:spcPts val="600"/>
              </a:spcAft>
              <a:buFont typeface="Arial"/>
              <a:buChar char="•"/>
              <a:defRPr/>
            </a:pPr>
            <a:r>
              <a:rPr lang="en-US" sz="2000" kern="0" dirty="0" err="1" smtClean="0">
                <a:solidFill>
                  <a:sysClr val="windowText" lastClr="000000"/>
                </a:solidFill>
                <a:latin typeface="Lucida Grande"/>
                <a:cs typeface="Lucida Grande"/>
              </a:rPr>
              <a:t>Node.js</a:t>
            </a:r>
            <a:endParaRPr kumimoji="0" lang="en-US" sz="2000" i="0" u="none" strike="noStrike" kern="0" cap="none" spc="0" normalizeH="0" baseline="0" noProof="0" dirty="0" smtClean="0">
              <a:ln>
                <a:noFill/>
              </a:ln>
              <a:solidFill>
                <a:sysClr val="windowText" lastClr="000000"/>
              </a:solidFill>
              <a:effectLst/>
              <a:uLnTx/>
              <a:uFillTx/>
              <a:latin typeface="Lucida Grande"/>
              <a:cs typeface="Lucida Grande"/>
            </a:endParaRPr>
          </a:p>
          <a:p>
            <a:pPr marL="800100" lvl="1" indent="-342900" algn="l" fontAlgn="auto">
              <a:spcBef>
                <a:spcPts val="600"/>
              </a:spcBef>
              <a:spcAft>
                <a:spcPts val="600"/>
              </a:spcAft>
              <a:buFont typeface="Arial"/>
              <a:buChar char="•"/>
              <a:defRPr/>
            </a:pPr>
            <a:r>
              <a:rPr lang="en-US" sz="2000" kern="0" dirty="0" smtClean="0">
                <a:solidFill>
                  <a:sysClr val="windowText" lastClr="000000"/>
                </a:solidFill>
                <a:latin typeface="Lucida Grande"/>
                <a:cs typeface="Lucida Grande"/>
              </a:rPr>
              <a:t>C</a:t>
            </a:r>
            <a:endParaRPr kumimoji="0" lang="en-US" sz="2000" i="0" u="none" strike="noStrike" kern="0" cap="none" spc="0" normalizeH="0" baseline="0" noProof="0" dirty="0" smtClean="0">
              <a:ln>
                <a:noFill/>
              </a:ln>
              <a:solidFill>
                <a:sysClr val="windowText" lastClr="000000"/>
              </a:solidFill>
              <a:effectLst/>
              <a:uLnTx/>
              <a:uFillTx/>
              <a:latin typeface="Lucida Grande"/>
              <a:cs typeface="Lucida Grande"/>
            </a:endParaRPr>
          </a:p>
          <a:p>
            <a:pPr marL="800100" lvl="1" indent="-342900" algn="l" fontAlgn="auto">
              <a:spcBef>
                <a:spcPts val="600"/>
              </a:spcBef>
              <a:spcAft>
                <a:spcPts val="600"/>
              </a:spcAft>
              <a:buFont typeface="Arial"/>
              <a:buChar char="•"/>
              <a:defRPr/>
            </a:pPr>
            <a:r>
              <a:rPr kumimoji="0" lang="en-US" sz="2000" i="0" u="none" strike="noStrike" kern="0" cap="none" spc="0" normalizeH="0" baseline="0" noProof="0" dirty="0" err="1" smtClean="0">
                <a:ln>
                  <a:noFill/>
                </a:ln>
                <a:solidFill>
                  <a:sysClr val="windowText" lastClr="000000"/>
                </a:solidFill>
                <a:effectLst/>
                <a:uLnTx/>
                <a:uFillTx/>
                <a:latin typeface="Lucida Grande"/>
                <a:cs typeface="Lucida Grande"/>
              </a:rPr>
              <a:t>Clojure</a:t>
            </a:r>
            <a:endParaRPr lang="en-US" sz="2000" kern="0" noProof="0" dirty="0" smtClean="0">
              <a:solidFill>
                <a:sysClr val="windowText" lastClr="000000"/>
              </a:solidFill>
              <a:latin typeface="Lucida Grande"/>
              <a:cs typeface="Lucida Grande"/>
            </a:endParaRPr>
          </a:p>
          <a:p>
            <a:pPr marL="800100" lvl="1" indent="-342900" algn="l" fontAlgn="auto">
              <a:spcBef>
                <a:spcPts val="600"/>
              </a:spcBef>
              <a:spcAft>
                <a:spcPts val="600"/>
              </a:spcAft>
              <a:buFont typeface="Arial"/>
              <a:buChar char="•"/>
              <a:defRPr/>
            </a:pPr>
            <a:r>
              <a:rPr kumimoji="0" lang="en-US" sz="2000" i="0" u="none" strike="noStrike" kern="0" cap="none" spc="0" normalizeH="0" baseline="0" dirty="0" smtClean="0">
                <a:ln>
                  <a:noFill/>
                </a:ln>
                <a:solidFill>
                  <a:sysClr val="windowText" lastClr="000000"/>
                </a:solidFill>
                <a:effectLst/>
                <a:uLnTx/>
                <a:uFillTx/>
                <a:latin typeface="Lucida Grande"/>
                <a:cs typeface="Lucida Grande"/>
              </a:rPr>
              <a:t>Go</a:t>
            </a:r>
          </a:p>
          <a:p>
            <a:pPr marL="800100" lvl="1" indent="-342900" algn="l" fontAlgn="auto">
              <a:spcBef>
                <a:spcPts val="600"/>
              </a:spcBef>
              <a:spcAft>
                <a:spcPts val="600"/>
              </a:spcAft>
              <a:buFont typeface="Arial"/>
              <a:buChar char="•"/>
              <a:defRPr/>
            </a:pPr>
            <a:r>
              <a:rPr lang="en-US" sz="2000" kern="0" noProof="0" dirty="0" smtClean="0">
                <a:solidFill>
                  <a:sysClr val="windowText" lastClr="000000"/>
                </a:solidFill>
                <a:latin typeface="Lucida Grande"/>
                <a:cs typeface="Lucida Grande"/>
              </a:rPr>
              <a:t>Perl</a:t>
            </a:r>
          </a:p>
          <a:p>
            <a:pPr marL="800100" lvl="1" indent="-342900" algn="l" fontAlgn="auto">
              <a:spcBef>
                <a:spcPts val="600"/>
              </a:spcBef>
              <a:spcAft>
                <a:spcPts val="600"/>
              </a:spcAft>
              <a:buFont typeface="Arial"/>
              <a:buChar char="•"/>
              <a:defRPr/>
            </a:pPr>
            <a:r>
              <a:rPr kumimoji="0" lang="en-US" sz="2000" i="0" u="none" strike="noStrike" kern="0" cap="none" spc="0" normalizeH="0" baseline="0" dirty="0" err="1" smtClean="0">
                <a:ln>
                  <a:noFill/>
                </a:ln>
                <a:solidFill>
                  <a:sysClr val="windowText" lastClr="000000"/>
                </a:solidFill>
                <a:effectLst/>
                <a:uLnTx/>
                <a:uFillTx/>
                <a:latin typeface="Lucida Grande"/>
                <a:cs typeface="Lucida Grande"/>
              </a:rPr>
              <a:t>Scala</a:t>
            </a:r>
            <a:endParaRPr kumimoji="0" lang="en-US" sz="2000" i="0" u="none" strike="noStrike" kern="0" cap="none" spc="0" normalizeH="0" baseline="0" noProof="0" dirty="0" smtClean="0">
              <a:ln>
                <a:noFill/>
              </a:ln>
              <a:solidFill>
                <a:sysClr val="windowText" lastClr="000000"/>
              </a:solidFill>
              <a:effectLst/>
              <a:uLnTx/>
              <a:uFillTx/>
              <a:latin typeface="Lucida Grande"/>
              <a:cs typeface="Lucida Grande"/>
            </a:endParaRPr>
          </a:p>
        </p:txBody>
      </p:sp>
      <p:sp>
        <p:nvSpPr>
          <p:cNvPr id="27" name="TextBox 26"/>
          <p:cNvSpPr txBox="1"/>
          <p:nvPr/>
        </p:nvSpPr>
        <p:spPr>
          <a:xfrm>
            <a:off x="304800" y="1264935"/>
            <a:ext cx="8458200" cy="707886"/>
          </a:xfrm>
          <a:prstGeom prst="rect">
            <a:avLst/>
          </a:prstGeom>
          <a:noFill/>
        </p:spPr>
        <p:txBody>
          <a:bodyPr wrap="square" rtlCol="0">
            <a:spAutoFit/>
          </a:bodyPr>
          <a:lstStyle/>
          <a:p>
            <a:pPr marR="0" lvl="0" algn="l" defTabSz="914400" eaLnBrk="1" fontAlgn="auto" latinLnBrk="0" hangingPunct="1">
              <a:lnSpc>
                <a:spcPct val="100000"/>
              </a:lnSpc>
              <a:spcBef>
                <a:spcPts val="600"/>
              </a:spcBef>
              <a:spcAft>
                <a:spcPts val="600"/>
              </a:spcAft>
              <a:buClrTx/>
              <a:buSzTx/>
              <a:tabLst/>
              <a:defRPr/>
            </a:pPr>
            <a:r>
              <a:rPr lang="en-US" sz="2000" kern="0" dirty="0" smtClean="0">
                <a:solidFill>
                  <a:sysClr val="windowText" lastClr="000000"/>
                </a:solidFill>
                <a:latin typeface="Lucida Grande"/>
                <a:cs typeface="Lucida Grande"/>
              </a:rPr>
              <a:t>There are a diverse group of client libraries for Riak that support both the HTTP and Protocol Buffer APIs:</a:t>
            </a:r>
          </a:p>
        </p:txBody>
      </p:sp>
    </p:spTree>
    <p:extLst>
      <p:ext uri="{BB962C8B-B14F-4D97-AF65-F5344CB8AC3E}">
        <p14:creationId xmlns:p14="http://schemas.microsoft.com/office/powerpoint/2010/main" val="14429113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 Title Slide">
  <a:themeElements>
    <a:clrScheme name="">
      <a:dk1>
        <a:srgbClr val="000000"/>
      </a:dk1>
      <a:lt1>
        <a:srgbClr val="FFFFFF"/>
      </a:lt1>
      <a:dk2>
        <a:srgbClr val="000000"/>
      </a:dk2>
      <a:lt2>
        <a:srgbClr val="000000"/>
      </a:lt2>
      <a:accent1>
        <a:srgbClr val="FE9A25"/>
      </a:accent1>
      <a:accent2>
        <a:srgbClr val="333399"/>
      </a:accent2>
      <a:accent3>
        <a:srgbClr val="FFFFFF"/>
      </a:accent3>
      <a:accent4>
        <a:srgbClr val="000000"/>
      </a:accent4>
      <a:accent5>
        <a:srgbClr val="FECAAC"/>
      </a:accent5>
      <a:accent6>
        <a:srgbClr val="2D2D8A"/>
      </a:accent6>
      <a:hlink>
        <a:srgbClr val="009999"/>
      </a:hlink>
      <a:folHlink>
        <a:srgbClr val="99CC00"/>
      </a:folHlink>
    </a:clrScheme>
    <a:fontScheme name="Default - Title Slide">
      <a:majorFont>
        <a:latin typeface="Lucida Grande"/>
        <a:ea typeface="ヒラギノ角ゴ ProN W3"/>
        <a:cs typeface="ヒラギノ角ゴ ProN W3"/>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txDef>
      <a:spPr>
        <a:noFill/>
      </a:spPr>
      <a:bodyPr wrap="none" rtlCol="0">
        <a:spAutoFit/>
      </a:bodyPr>
      <a:lstStyle>
        <a:defPPr>
          <a:defRPr sz="3200" dirty="0" smtClean="0">
            <a:latin typeface="Lucida Grande"/>
            <a:cs typeface="Lucida Grande"/>
          </a:defRPr>
        </a:defPPr>
      </a:lstStyle>
    </a:tx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451 2011 Palette">
    <a:dk1>
      <a:sysClr val="windowText" lastClr="000000"/>
    </a:dk1>
    <a:lt1>
      <a:sysClr val="window" lastClr="FFFFFF"/>
    </a:lt1>
    <a:dk2>
      <a:srgbClr val="1F497D"/>
    </a:dk2>
    <a:lt2>
      <a:srgbClr val="EEECE1"/>
    </a:lt2>
    <a:accent1>
      <a:srgbClr val="4F81BD"/>
    </a:accent1>
    <a:accent2>
      <a:srgbClr val="934229"/>
    </a:accent2>
    <a:accent3>
      <a:srgbClr val="718B41"/>
    </a:accent3>
    <a:accent4>
      <a:srgbClr val="F5821E"/>
    </a:accent4>
    <a:accent5>
      <a:srgbClr val="4BACC6"/>
    </a:accent5>
    <a:accent6>
      <a:srgbClr val="00499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451 2011 Palette">
    <a:dk1>
      <a:sysClr val="windowText" lastClr="000000"/>
    </a:dk1>
    <a:lt1>
      <a:sysClr val="window" lastClr="FFFFFF"/>
    </a:lt1>
    <a:dk2>
      <a:srgbClr val="1F497D"/>
    </a:dk2>
    <a:lt2>
      <a:srgbClr val="EEECE1"/>
    </a:lt2>
    <a:accent1>
      <a:srgbClr val="4F81BD"/>
    </a:accent1>
    <a:accent2>
      <a:srgbClr val="934229"/>
    </a:accent2>
    <a:accent3>
      <a:srgbClr val="718B41"/>
    </a:accent3>
    <a:accent4>
      <a:srgbClr val="F5821E"/>
    </a:accent4>
    <a:accent5>
      <a:srgbClr val="4BACC6"/>
    </a:accent5>
    <a:accent6>
      <a:srgbClr val="00499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451 2011 Palette">
    <a:dk1>
      <a:sysClr val="windowText" lastClr="000000"/>
    </a:dk1>
    <a:lt1>
      <a:sysClr val="window" lastClr="FFFFFF"/>
    </a:lt1>
    <a:dk2>
      <a:srgbClr val="1F497D"/>
    </a:dk2>
    <a:lt2>
      <a:srgbClr val="EEECE1"/>
    </a:lt2>
    <a:accent1>
      <a:srgbClr val="4F81BD"/>
    </a:accent1>
    <a:accent2>
      <a:srgbClr val="934229"/>
    </a:accent2>
    <a:accent3>
      <a:srgbClr val="718B41"/>
    </a:accent3>
    <a:accent4>
      <a:srgbClr val="F5821E"/>
    </a:accent4>
    <a:accent5>
      <a:srgbClr val="4BACC6"/>
    </a:accent5>
    <a:accent6>
      <a:srgbClr val="00499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451 2011 Palette">
    <a:dk1>
      <a:sysClr val="windowText" lastClr="000000"/>
    </a:dk1>
    <a:lt1>
      <a:sysClr val="window" lastClr="FFFFFF"/>
    </a:lt1>
    <a:dk2>
      <a:srgbClr val="1F497D"/>
    </a:dk2>
    <a:lt2>
      <a:srgbClr val="EEECE1"/>
    </a:lt2>
    <a:accent1>
      <a:srgbClr val="4F81BD"/>
    </a:accent1>
    <a:accent2>
      <a:srgbClr val="934229"/>
    </a:accent2>
    <a:accent3>
      <a:srgbClr val="718B41"/>
    </a:accent3>
    <a:accent4>
      <a:srgbClr val="F5821E"/>
    </a:accent4>
    <a:accent5>
      <a:srgbClr val="4BACC6"/>
    </a:accent5>
    <a:accent6>
      <a:srgbClr val="00499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53031</TotalTime>
  <Pages>0</Pages>
  <Words>3443</Words>
  <Characters>0</Characters>
  <Application>Microsoft Macintosh PowerPoint</Application>
  <PresentationFormat>On-screen Show (4:3)</PresentationFormat>
  <Lines>0</Lines>
  <Paragraphs>403</Paragraphs>
  <Slides>45</Slides>
  <Notes>37</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Default - Title Slide</vt:lpstr>
      <vt:lpstr>PowerPoint Presentation</vt:lpstr>
      <vt:lpstr>PowerPoint Presentation</vt:lpstr>
      <vt:lpstr>PowerPoint Presentation</vt:lpstr>
      <vt:lpstr>PowerPoint Presentation</vt:lpstr>
      <vt:lpstr>What is Riak?</vt:lpstr>
      <vt:lpstr>Key/Value</vt:lpstr>
      <vt:lpstr>Riak’s APIs</vt:lpstr>
      <vt:lpstr>Riak’s Operations</vt:lpstr>
      <vt:lpstr>Riak Client Libraries</vt:lpstr>
      <vt:lpstr>Availability</vt:lpstr>
      <vt:lpstr>Masterless Architecture</vt:lpstr>
      <vt:lpstr>Even Distribution of Data</vt:lpstr>
      <vt:lpstr>Consistent Hashing – The Ring</vt:lpstr>
      <vt:lpstr>Replication of Data</vt:lpstr>
      <vt:lpstr>Gossip Protocol</vt:lpstr>
      <vt:lpstr>Hinted Hand Off</vt:lpstr>
      <vt:lpstr>Fault Tolerance</vt:lpstr>
      <vt:lpstr>Read Repair</vt:lpstr>
      <vt:lpstr>Active Anti-Entropy</vt:lpstr>
      <vt:lpstr>Conflict Resolution</vt:lpstr>
      <vt:lpstr>Siblings in Practice</vt:lpstr>
      <vt:lpstr>Scalability &amp; Operational Simplicity</vt:lpstr>
      <vt:lpstr>Scalability</vt:lpstr>
      <vt:lpstr>Add/Remove/Replace Nodes</vt:lpstr>
      <vt:lpstr>Operational Simplicity</vt:lpstr>
      <vt:lpstr>PowerPoint Presentation</vt:lpstr>
      <vt:lpstr>Advanced Features</vt:lpstr>
      <vt:lpstr>Riak Search 2.0</vt:lpstr>
      <vt:lpstr>Write Like Riak, Read Like Solr</vt:lpstr>
      <vt:lpstr>Riak Data Types</vt:lpstr>
      <vt:lpstr>Riak Data Types</vt:lpstr>
      <vt:lpstr>Strong Consistency*</vt:lpstr>
      <vt:lpstr>Strong Consistency*</vt:lpstr>
      <vt:lpstr>Security</vt:lpstr>
      <vt:lpstr>Riak Backends</vt:lpstr>
      <vt:lpstr>Riak Backends</vt:lpstr>
      <vt:lpstr>PowerPoint Presentation</vt:lpstr>
      <vt:lpstr>Riak Enterprise</vt:lpstr>
      <vt:lpstr>Riak Multi-Datacenter  (MDC) Replication</vt:lpstr>
      <vt:lpstr>PowerPoint Presentation</vt:lpstr>
      <vt:lpstr>PowerPoint Presentation</vt:lpstr>
      <vt:lpstr>PowerPoint Presentation</vt:lpstr>
      <vt:lpstr>PowerPoint Presentation</vt:lpstr>
      <vt:lpstr>PowerPoint Presentation</vt:lpstr>
      <vt:lpstr>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Randy</dc:creator>
  <cp:lastModifiedBy>Craig Vitter</cp:lastModifiedBy>
  <cp:revision>767</cp:revision>
  <cp:lastPrinted>2013-12-09T22:27:08Z</cp:lastPrinted>
  <dcterms:modified xsi:type="dcterms:W3CDTF">2015-02-13T19:29:59Z</dcterms:modified>
</cp:coreProperties>
</file>